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tiff" ContentType="image/tif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6" r:id="rId2"/>
  </p:sldMasterIdLst>
  <p:notesMasterIdLst>
    <p:notesMasterId r:id="rId3"/>
  </p:notesMasterIdLst>
  <p:sldIdLst>
    <p:sldId id="256" r:id="rId4"/>
    <p:sldId id="486" r:id="rId5"/>
    <p:sldId id="487" r:id="rId6"/>
    <p:sldId id="488" r:id="rId7"/>
    <p:sldId id="443" r:id="rId8"/>
    <p:sldId id="261" r:id="rId9"/>
    <p:sldId id="262" r:id="rId10"/>
    <p:sldId id="489" r:id="rId11"/>
    <p:sldId id="265" r:id="rId12"/>
    <p:sldId id="49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484" r:id="rId24"/>
    <p:sldId id="483" r:id="rId25"/>
    <p:sldId id="405" r:id="rId26"/>
    <p:sldId id="467" r:id="rId27"/>
    <p:sldId id="276" r:id="rId28"/>
    <p:sldId id="277" r:id="rId29"/>
    <p:sldId id="278" r:id="rId30"/>
    <p:sldId id="279" r:id="rId31"/>
    <p:sldId id="280" r:id="rId32"/>
    <p:sldId id="281" r:id="rId33"/>
    <p:sldId id="485" r:id="rId34"/>
    <p:sldId id="282" r:id="rId35"/>
  </p:sldIdLst>
  <p:sldSz cx="9144000" cy="6858000" type="screen4x3"/>
  <p:notesSz cx="9144000" cy="6858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1.xml" /><Relationship Id="rId40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78D8-F693-4703-B9AF-16CB91C4F99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2A2A6-DEF9-4425-BE1B-2DDE6B8F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3506-1858-439F-A4D1-3A723970B03D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43506-1858-439F-A4D1-3A723970B0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3506-1858-439F-A4D1-3A723970B03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179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3506-1858-439F-A4D1-3A723970B03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512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3506-1858-439F-A4D1-3A723970B03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612580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60967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0690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44220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89578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74027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74123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0717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7535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38861" y="761"/>
            <a:ext cx="9105265" cy="6857365"/>
          </a:xfrm>
          <a:custGeom>
            <a:rect l="l" t="t" r="r" b="b"/>
            <a:pathLst>
              <a:path w="9105265" h="6857365">
                <a:moveTo>
                  <a:pt x="9105137" y="0"/>
                </a:move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86501"/>
            <a:ext cx="9143999" cy="114298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43127"/>
            <a:ext cx="9143999" cy="1143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95944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03999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4800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97965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image" Target="../media/image2.png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16.xml" /><Relationship Id="rId11" Type="http://schemas.openxmlformats.org/officeDocument/2006/relationships/slideLayout" Target="../slideLayouts/slideLayout17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8.xml" /><Relationship Id="rId3" Type="http://schemas.openxmlformats.org/officeDocument/2006/relationships/slideLayout" Target="../slideLayouts/slideLayout9.xml" /><Relationship Id="rId4" Type="http://schemas.openxmlformats.org/officeDocument/2006/relationships/slideLayout" Target="../slideLayouts/slideLayout10.xml" /><Relationship Id="rId5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2.xml" /><Relationship Id="rId7" Type="http://schemas.openxmlformats.org/officeDocument/2006/relationships/slideLayout" Target="../slideLayouts/slideLayout13.xml" /><Relationship Id="rId8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762" y="761"/>
            <a:ext cx="9144000" cy="6858000"/>
          </a:xfrm>
          <a:custGeom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86501"/>
            <a:ext cx="9143999" cy="11429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43127"/>
            <a:ext cx="9143999" cy="1143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2175" y="1652091"/>
            <a:ext cx="1120139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650" y="1684147"/>
            <a:ext cx="7886699" cy="311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4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image" Target="../media/image2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0.pn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9.pn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Relationship Id="rId6" Type="http://schemas.openxmlformats.org/officeDocument/2006/relationships/image" Target="../media/image43.jpeg" /><Relationship Id="rId7" Type="http://schemas.openxmlformats.org/officeDocument/2006/relationships/image" Target="../media/image4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image" Target="../media/image53.jpeg" /><Relationship Id="rId11" Type="http://schemas.openxmlformats.org/officeDocument/2006/relationships/image" Target="../media/image54.jpeg" /><Relationship Id="rId12" Type="http://schemas.openxmlformats.org/officeDocument/2006/relationships/image" Target="../media/image55.jpeg" /><Relationship Id="rId13" Type="http://schemas.openxmlformats.org/officeDocument/2006/relationships/image" Target="../media/image56.jpeg" /><Relationship Id="rId14" Type="http://schemas.openxmlformats.org/officeDocument/2006/relationships/image" Target="../media/image57.jpeg" /><Relationship Id="rId2" Type="http://schemas.openxmlformats.org/officeDocument/2006/relationships/image" Target="../media/image45.png" /><Relationship Id="rId3" Type="http://schemas.openxmlformats.org/officeDocument/2006/relationships/image" Target="../media/image46.pn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Relationship Id="rId6" Type="http://schemas.openxmlformats.org/officeDocument/2006/relationships/image" Target="../media/image49.jpeg" /><Relationship Id="rId7" Type="http://schemas.openxmlformats.org/officeDocument/2006/relationships/image" Target="../media/image50.jpeg" /><Relationship Id="rId8" Type="http://schemas.openxmlformats.org/officeDocument/2006/relationships/image" Target="../media/image51.jpeg" /><Relationship Id="rId9" Type="http://schemas.openxmlformats.org/officeDocument/2006/relationships/image" Target="../media/image5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Relationship Id="rId4" Type="http://schemas.openxmlformats.org/officeDocument/2006/relationships/hyperlink" Target="https://www.onlinerecordbook.org/fo/" TargetMode="External" /><Relationship Id="rId5" Type="http://schemas.openxmlformats.org/officeDocument/2006/relationships/image" Target="../media/image5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Relationship Id="rId4" Type="http://schemas.openxmlformats.org/officeDocument/2006/relationships/image" Target="../media/image59.png" /><Relationship Id="rId5" Type="http://schemas.openxmlformats.org/officeDocument/2006/relationships/hyperlink" Target="http://www.hyaward.org.jo/" TargetMode="Externa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png" /><Relationship Id="rId4" Type="http://schemas.openxmlformats.org/officeDocument/2006/relationships/image" Target="../media/image60.jpeg" /><Relationship Id="rId5" Type="http://schemas.openxmlformats.org/officeDocument/2006/relationships/hyperlink" Target="http://alumni.hyaward.org.jo/" TargetMode="Ex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7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jpeg" /><Relationship Id="rId11" Type="http://schemas.openxmlformats.org/officeDocument/2006/relationships/image" Target="../media/image15.jpeg" /><Relationship Id="rId12" Type="http://schemas.openxmlformats.org/officeDocument/2006/relationships/image" Target="../media/image16.jpe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Relationship Id="rId4" Type="http://schemas.openxmlformats.org/officeDocument/2006/relationships/image" Target="../media/image17.tiff" /><Relationship Id="rId5" Type="http://schemas.openxmlformats.org/officeDocument/2006/relationships/image" Target="../media/image18.png" /><Relationship Id="rId6" Type="http://schemas.openxmlformats.org/officeDocument/2006/relationships/image" Target="../media/image1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0.png" /><Relationship Id="rId3" Type="http://schemas.openxmlformats.org/officeDocument/2006/relationships/image" Target="../media/image2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0"/>
            <a:ext cx="9169400" cy="6883400"/>
            <a:chOff x="-11937" y="0"/>
            <a:chExt cx="9169400" cy="6883400"/>
          </a:xfrm>
        </p:grpSpPr>
        <p:sp>
          <p:nvSpPr>
            <p:cNvPr id="3" name="object 3"/>
            <p:cNvSpPr/>
            <p:nvPr/>
          </p:nvSpPr>
          <p:spPr>
            <a:xfrm>
              <a:off x="762" y="761"/>
              <a:ext cx="9144000" cy="6858000"/>
            </a:xfrm>
            <a:custGeom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86501"/>
              <a:ext cx="9143999" cy="11429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43127"/>
              <a:ext cx="9143999" cy="1143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014" y="1411224"/>
              <a:ext cx="3311181" cy="4038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0086" y="2100364"/>
              <a:ext cx="4425241" cy="146730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-38100" y="0"/>
            <a:ext cx="9182100" cy="6858000"/>
            <a:chOff x="-38100" y="0"/>
            <a:chExt cx="9182100" cy="68580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8100" y="6286520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500034" y="857232"/>
            <a:ext cx="57150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JO" sz="2800" b="1">
              <a:solidFill>
                <a:srgbClr val="92D050"/>
              </a:solidFill>
            </a:endParaRPr>
          </a:p>
          <a:p>
            <a:r>
              <a:rPr lang="en-US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Develop  the Youth to enhance :</a:t>
            </a:r>
            <a:endParaRPr lang="ar-SA" sz="28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ar-SA">
                <a:cs typeface="Traditional Arabic" pitchFamily="2" charset="-78"/>
              </a:rPr>
              <a:t>  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Aims </a:t>
            </a:r>
            <a:r>
              <a:rPr lang="ar-JO" sz="4000"/>
              <a:t> </a:t>
            </a:r>
            <a:endParaRPr lang="en-GB" sz="4000"/>
          </a:p>
        </p:txBody>
      </p:sp>
      <p:sp>
        <p:nvSpPr>
          <p:cNvPr id="10" name="Rectangle 9"/>
          <p:cNvSpPr/>
          <p:nvPr/>
        </p:nvSpPr>
        <p:spPr>
          <a:xfrm>
            <a:off x="288941" y="2275500"/>
            <a:ext cx="4727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/>
              <a:t>    Self reliance and self control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444" y="3488911"/>
            <a:ext cx="4633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/>
              <a:t>Initiative and originality (creativity).</a:t>
            </a:r>
            <a:endParaRPr lang="en-GB" sz="2400"/>
          </a:p>
        </p:txBody>
      </p:sp>
      <p:sp>
        <p:nvSpPr>
          <p:cNvPr id="12" name="Rectangle 11"/>
          <p:cNvSpPr/>
          <p:nvPr/>
        </p:nvSpPr>
        <p:spPr>
          <a:xfrm>
            <a:off x="608197" y="4674652"/>
            <a:ext cx="3887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/>
              <a:t>Fitness of the body and mind.</a:t>
            </a:r>
            <a:endParaRPr lang="en-GB" sz="2400"/>
          </a:p>
        </p:txBody>
      </p:sp>
      <p:sp>
        <p:nvSpPr>
          <p:cNvPr id="13" name="Rectangle 12"/>
          <p:cNvSpPr/>
          <p:nvPr/>
        </p:nvSpPr>
        <p:spPr>
          <a:xfrm>
            <a:off x="556272" y="4240009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/>
              <a:t>The spirit of adventure.</a:t>
            </a:r>
            <a:endParaRPr lang="en-GB" sz="2400"/>
          </a:p>
        </p:txBody>
      </p:sp>
      <p:sp>
        <p:nvSpPr>
          <p:cNvPr id="14" name="Rectangle 13"/>
          <p:cNvSpPr/>
          <p:nvPr/>
        </p:nvSpPr>
        <p:spPr>
          <a:xfrm>
            <a:off x="557444" y="3855426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/>
              <a:t>Value oriented decision making.</a:t>
            </a:r>
            <a:endParaRPr lang="en-GB" sz="2400"/>
          </a:p>
        </p:txBody>
      </p:sp>
      <p:sp>
        <p:nvSpPr>
          <p:cNvPr id="15" name="Rectangle 14"/>
          <p:cNvSpPr/>
          <p:nvPr/>
        </p:nvSpPr>
        <p:spPr>
          <a:xfrm>
            <a:off x="533400" y="3072426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/>
              <a:t>Perseverance and determination.</a:t>
            </a:r>
            <a:endParaRPr lang="en-GB" sz="1600"/>
          </a:p>
        </p:txBody>
      </p:sp>
      <p:sp>
        <p:nvSpPr>
          <p:cNvPr id="16" name="Rectangle 15"/>
          <p:cNvSpPr/>
          <p:nvPr/>
        </p:nvSpPr>
        <p:spPr>
          <a:xfrm>
            <a:off x="533400" y="2667000"/>
            <a:ext cx="4657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/>
              <a:t>Social responsibility and dedication.</a:t>
            </a:r>
            <a:endParaRPr lang="en-GB" sz="2400"/>
          </a:p>
        </p:txBody>
      </p:sp>
      <p:sp>
        <p:nvSpPr>
          <p:cNvPr id="17" name="Rectangle 16"/>
          <p:cNvSpPr/>
          <p:nvPr/>
        </p:nvSpPr>
        <p:spPr>
          <a:xfrm>
            <a:off x="569589" y="5098094"/>
            <a:ext cx="8674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>
                <a:cs typeface="Traditional Arabic" pitchFamily="2" charset="-78"/>
              </a:rPr>
              <a:t> </a:t>
            </a:r>
            <a:r>
              <a:rPr lang="en-US" sz="2400" kern="0"/>
              <a:t>Life skills, professional skills, cultural skills, and family related skills. </a:t>
            </a:r>
            <a:endParaRPr lang="en-GB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/>
      <p:bldP spid="11" grpId="2"/>
      <p:bldP spid="12" grpId="3"/>
      <p:bldP spid="13" grpId="4"/>
      <p:bldP spid="14" grpId="5"/>
      <p:bldP spid="15" grpId="6"/>
      <p:bldP spid="16" grpId="7"/>
      <p:bldP spid="17" grpId="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3078860" y="2687192"/>
            <a:ext cx="276098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4000" b="1" spc="-5">
                <a:latin typeface="Arial"/>
                <a:cs typeface="Arial"/>
              </a:rPr>
              <a:t>The Four  Sections</a:t>
            </a:r>
            <a:r>
              <a:rPr sz="4000" b="1" spc="-75">
                <a:latin typeface="Arial"/>
                <a:cs typeface="Arial"/>
              </a:rPr>
              <a:t> </a:t>
            </a:r>
            <a:r>
              <a:rPr sz="4000" b="1" spc="-5">
                <a:latin typeface="Arial"/>
                <a:cs typeface="Arial"/>
              </a:rPr>
              <a:t>of  The</a:t>
            </a:r>
            <a:r>
              <a:rPr sz="4000" b="1" spc="-204">
                <a:latin typeface="Arial"/>
                <a:cs typeface="Arial"/>
              </a:rPr>
              <a:t> </a:t>
            </a:r>
            <a:r>
              <a:rPr sz="4000" b="1" spc="-20">
                <a:latin typeface="Arial"/>
                <a:cs typeface="Arial"/>
              </a:rPr>
              <a:t>Award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7861" y="1359661"/>
            <a:ext cx="4521200" cy="4521200"/>
            <a:chOff x="2197861" y="1359661"/>
            <a:chExt cx="4521200" cy="4521200"/>
          </a:xfrm>
        </p:grpSpPr>
        <p:sp>
          <p:nvSpPr>
            <p:cNvPr id="4" name="object 4"/>
            <p:cNvSpPr/>
            <p:nvPr/>
          </p:nvSpPr>
          <p:spPr>
            <a:xfrm>
              <a:off x="2210561" y="3886961"/>
              <a:ext cx="2514600" cy="1981200"/>
            </a:xfrm>
            <a:custGeom>
              <a:rect l="l" t="t" r="r" b="b"/>
              <a:pathLst>
                <a:path w="2514600" h="1981200">
                  <a:moveTo>
                    <a:pt x="0" y="0"/>
                  </a:moveTo>
                  <a:lnTo>
                    <a:pt x="0" y="1981200"/>
                  </a:lnTo>
                  <a:lnTo>
                    <a:pt x="2514600" y="198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10561" y="3886961"/>
              <a:ext cx="2514600" cy="1981200"/>
            </a:xfrm>
            <a:custGeom>
              <a:rect l="l" t="t" r="r" b="b"/>
              <a:pathLst>
                <a:path w="2514600" h="1981200">
                  <a:moveTo>
                    <a:pt x="0" y="1981200"/>
                  </a:moveTo>
                  <a:lnTo>
                    <a:pt x="0" y="0"/>
                  </a:lnTo>
                  <a:lnTo>
                    <a:pt x="2514600" y="1981200"/>
                  </a:lnTo>
                  <a:lnTo>
                    <a:pt x="0" y="1981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2476" y="4299572"/>
              <a:ext cx="1888363" cy="149705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5161" y="3353561"/>
              <a:ext cx="1981200" cy="2514600"/>
            </a:xfrm>
            <a:custGeom>
              <a:rect l="l" t="t" r="r" b="b"/>
              <a:pathLst>
                <a:path w="1981200" h="2514600">
                  <a:moveTo>
                    <a:pt x="1981199" y="0"/>
                  </a:moveTo>
                  <a:lnTo>
                    <a:pt x="0" y="2514600"/>
                  </a:lnTo>
                  <a:lnTo>
                    <a:pt x="1981199" y="2514600"/>
                  </a:lnTo>
                  <a:lnTo>
                    <a:pt x="1981199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5161" y="3353561"/>
              <a:ext cx="1981200" cy="2514600"/>
            </a:xfrm>
            <a:custGeom>
              <a:rect l="l" t="t" r="r" b="b"/>
              <a:pathLst>
                <a:path w="1981200" h="2514600">
                  <a:moveTo>
                    <a:pt x="1981199" y="2514600"/>
                  </a:moveTo>
                  <a:lnTo>
                    <a:pt x="0" y="2514600"/>
                  </a:lnTo>
                  <a:lnTo>
                    <a:pt x="1981199" y="0"/>
                  </a:lnTo>
                  <a:lnTo>
                    <a:pt x="1981199" y="2514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0178" y="4500244"/>
              <a:ext cx="686435" cy="784860"/>
            </a:xfrm>
            <a:custGeom>
              <a:rect l="l" t="t" r="r" b="b"/>
              <a:pathLst>
                <a:path w="686435" h="784860">
                  <a:moveTo>
                    <a:pt x="291804" y="619759"/>
                  </a:moveTo>
                  <a:lnTo>
                    <a:pt x="221487" y="619759"/>
                  </a:lnTo>
                  <a:lnTo>
                    <a:pt x="228981" y="621029"/>
                  </a:lnTo>
                  <a:lnTo>
                    <a:pt x="236347" y="623569"/>
                  </a:lnTo>
                  <a:lnTo>
                    <a:pt x="261493" y="654049"/>
                  </a:lnTo>
                  <a:lnTo>
                    <a:pt x="263271" y="674369"/>
                  </a:lnTo>
                  <a:lnTo>
                    <a:pt x="261874" y="681989"/>
                  </a:lnTo>
                  <a:lnTo>
                    <a:pt x="258953" y="689609"/>
                  </a:lnTo>
                  <a:lnTo>
                    <a:pt x="256553" y="695959"/>
                  </a:lnTo>
                  <a:lnTo>
                    <a:pt x="253571" y="701039"/>
                  </a:lnTo>
                  <a:lnTo>
                    <a:pt x="250041" y="706119"/>
                  </a:lnTo>
                  <a:lnTo>
                    <a:pt x="245999" y="712469"/>
                  </a:lnTo>
                  <a:lnTo>
                    <a:pt x="240162" y="718819"/>
                  </a:lnTo>
                  <a:lnTo>
                    <a:pt x="234267" y="725169"/>
                  </a:lnTo>
                  <a:lnTo>
                    <a:pt x="228300" y="730249"/>
                  </a:lnTo>
                  <a:lnTo>
                    <a:pt x="222250" y="734059"/>
                  </a:lnTo>
                  <a:lnTo>
                    <a:pt x="216348" y="737869"/>
                  </a:lnTo>
                  <a:lnTo>
                    <a:pt x="210661" y="741679"/>
                  </a:lnTo>
                  <a:lnTo>
                    <a:pt x="205212" y="744219"/>
                  </a:lnTo>
                  <a:lnTo>
                    <a:pt x="200025" y="746759"/>
                  </a:lnTo>
                  <a:lnTo>
                    <a:pt x="193294" y="750569"/>
                  </a:lnTo>
                  <a:lnTo>
                    <a:pt x="187579" y="753109"/>
                  </a:lnTo>
                  <a:lnTo>
                    <a:pt x="177926" y="755649"/>
                  </a:lnTo>
                  <a:lnTo>
                    <a:pt x="174751" y="756919"/>
                  </a:lnTo>
                  <a:lnTo>
                    <a:pt x="172466" y="760729"/>
                  </a:lnTo>
                  <a:lnTo>
                    <a:pt x="171958" y="760729"/>
                  </a:lnTo>
                  <a:lnTo>
                    <a:pt x="171704" y="763269"/>
                  </a:lnTo>
                  <a:lnTo>
                    <a:pt x="171958" y="764539"/>
                  </a:lnTo>
                  <a:lnTo>
                    <a:pt x="172720" y="765809"/>
                  </a:lnTo>
                  <a:lnTo>
                    <a:pt x="174625" y="769619"/>
                  </a:lnTo>
                  <a:lnTo>
                    <a:pt x="177926" y="772159"/>
                  </a:lnTo>
                  <a:lnTo>
                    <a:pt x="180212" y="774699"/>
                  </a:lnTo>
                  <a:lnTo>
                    <a:pt x="183007" y="777239"/>
                  </a:lnTo>
                  <a:lnTo>
                    <a:pt x="186944" y="779779"/>
                  </a:lnTo>
                  <a:lnTo>
                    <a:pt x="190500" y="782319"/>
                  </a:lnTo>
                  <a:lnTo>
                    <a:pt x="196342" y="784859"/>
                  </a:lnTo>
                  <a:lnTo>
                    <a:pt x="204724" y="784859"/>
                  </a:lnTo>
                  <a:lnTo>
                    <a:pt x="208661" y="783589"/>
                  </a:lnTo>
                  <a:lnTo>
                    <a:pt x="213868" y="782319"/>
                  </a:lnTo>
                  <a:lnTo>
                    <a:pt x="219201" y="779779"/>
                  </a:lnTo>
                  <a:lnTo>
                    <a:pt x="225044" y="777239"/>
                  </a:lnTo>
                  <a:lnTo>
                    <a:pt x="231648" y="773429"/>
                  </a:lnTo>
                  <a:lnTo>
                    <a:pt x="236648" y="769619"/>
                  </a:lnTo>
                  <a:lnTo>
                    <a:pt x="241744" y="765809"/>
                  </a:lnTo>
                  <a:lnTo>
                    <a:pt x="246935" y="761999"/>
                  </a:lnTo>
                  <a:lnTo>
                    <a:pt x="252222" y="758189"/>
                  </a:lnTo>
                  <a:lnTo>
                    <a:pt x="257530" y="753109"/>
                  </a:lnTo>
                  <a:lnTo>
                    <a:pt x="285829" y="717549"/>
                  </a:lnTo>
                  <a:lnTo>
                    <a:pt x="300910" y="679449"/>
                  </a:lnTo>
                  <a:lnTo>
                    <a:pt x="302545" y="662939"/>
                  </a:lnTo>
                  <a:lnTo>
                    <a:pt x="302443" y="657859"/>
                  </a:lnTo>
                  <a:lnTo>
                    <a:pt x="301950" y="651509"/>
                  </a:lnTo>
                  <a:lnTo>
                    <a:pt x="300259" y="641349"/>
                  </a:lnTo>
                  <a:lnTo>
                    <a:pt x="297568" y="632459"/>
                  </a:lnTo>
                  <a:lnTo>
                    <a:pt x="293878" y="623569"/>
                  </a:lnTo>
                  <a:lnTo>
                    <a:pt x="291804" y="619759"/>
                  </a:lnTo>
                  <a:close/>
                </a:path>
                <a:path w="686435" h="784860">
                  <a:moveTo>
                    <a:pt x="91186" y="474979"/>
                  </a:moveTo>
                  <a:lnTo>
                    <a:pt x="83058" y="474979"/>
                  </a:lnTo>
                  <a:lnTo>
                    <a:pt x="79375" y="476249"/>
                  </a:lnTo>
                  <a:lnTo>
                    <a:pt x="69215" y="481329"/>
                  </a:lnTo>
                  <a:lnTo>
                    <a:pt x="63881" y="483869"/>
                  </a:lnTo>
                  <a:lnTo>
                    <a:pt x="31242" y="510539"/>
                  </a:lnTo>
                  <a:lnTo>
                    <a:pt x="20625" y="524509"/>
                  </a:lnTo>
                  <a:lnTo>
                    <a:pt x="15240" y="532129"/>
                  </a:lnTo>
                  <a:lnTo>
                    <a:pt x="355" y="575309"/>
                  </a:lnTo>
                  <a:lnTo>
                    <a:pt x="0" y="584199"/>
                  </a:lnTo>
                  <a:lnTo>
                    <a:pt x="549" y="591819"/>
                  </a:lnTo>
                  <a:lnTo>
                    <a:pt x="17478" y="631189"/>
                  </a:lnTo>
                  <a:lnTo>
                    <a:pt x="23802" y="637539"/>
                  </a:lnTo>
                  <a:lnTo>
                    <a:pt x="31115" y="645159"/>
                  </a:lnTo>
                  <a:lnTo>
                    <a:pt x="46259" y="655319"/>
                  </a:lnTo>
                  <a:lnTo>
                    <a:pt x="68619" y="662939"/>
                  </a:lnTo>
                  <a:lnTo>
                    <a:pt x="90550" y="662939"/>
                  </a:lnTo>
                  <a:lnTo>
                    <a:pt x="112053" y="659129"/>
                  </a:lnTo>
                  <a:lnTo>
                    <a:pt x="133048" y="651509"/>
                  </a:lnTo>
                  <a:lnTo>
                    <a:pt x="139896" y="647699"/>
                  </a:lnTo>
                  <a:lnTo>
                    <a:pt x="146685" y="645159"/>
                  </a:lnTo>
                  <a:lnTo>
                    <a:pt x="172974" y="631189"/>
                  </a:lnTo>
                  <a:lnTo>
                    <a:pt x="191869" y="623569"/>
                  </a:lnTo>
                  <a:lnTo>
                    <a:pt x="197993" y="622299"/>
                  </a:lnTo>
                  <a:lnTo>
                    <a:pt x="205994" y="619759"/>
                  </a:lnTo>
                  <a:lnTo>
                    <a:pt x="291804" y="619759"/>
                  </a:lnTo>
                  <a:lnTo>
                    <a:pt x="291113" y="618489"/>
                  </a:lnTo>
                  <a:lnTo>
                    <a:pt x="77088" y="618489"/>
                  </a:lnTo>
                  <a:lnTo>
                    <a:pt x="69469" y="617219"/>
                  </a:lnTo>
                  <a:lnTo>
                    <a:pt x="43687" y="594359"/>
                  </a:lnTo>
                  <a:lnTo>
                    <a:pt x="40767" y="589279"/>
                  </a:lnTo>
                  <a:lnTo>
                    <a:pt x="39116" y="584199"/>
                  </a:lnTo>
                  <a:lnTo>
                    <a:pt x="38354" y="572769"/>
                  </a:lnTo>
                  <a:lnTo>
                    <a:pt x="39370" y="566419"/>
                  </a:lnTo>
                  <a:lnTo>
                    <a:pt x="62706" y="529589"/>
                  </a:lnTo>
                  <a:lnTo>
                    <a:pt x="96900" y="507999"/>
                  </a:lnTo>
                  <a:lnTo>
                    <a:pt x="101981" y="506729"/>
                  </a:lnTo>
                  <a:lnTo>
                    <a:pt x="106172" y="504189"/>
                  </a:lnTo>
                  <a:lnTo>
                    <a:pt x="115316" y="497839"/>
                  </a:lnTo>
                  <a:lnTo>
                    <a:pt x="115316" y="495299"/>
                  </a:lnTo>
                  <a:lnTo>
                    <a:pt x="114808" y="494029"/>
                  </a:lnTo>
                  <a:lnTo>
                    <a:pt x="113030" y="491489"/>
                  </a:lnTo>
                  <a:lnTo>
                    <a:pt x="111760" y="490219"/>
                  </a:lnTo>
                  <a:lnTo>
                    <a:pt x="108458" y="487679"/>
                  </a:lnTo>
                  <a:lnTo>
                    <a:pt x="106425" y="485139"/>
                  </a:lnTo>
                  <a:lnTo>
                    <a:pt x="104140" y="483869"/>
                  </a:lnTo>
                  <a:lnTo>
                    <a:pt x="101726" y="481329"/>
                  </a:lnTo>
                  <a:lnTo>
                    <a:pt x="99695" y="480059"/>
                  </a:lnTo>
                  <a:lnTo>
                    <a:pt x="96393" y="477519"/>
                  </a:lnTo>
                  <a:lnTo>
                    <a:pt x="92329" y="476249"/>
                  </a:lnTo>
                  <a:lnTo>
                    <a:pt x="91186" y="474979"/>
                  </a:lnTo>
                  <a:close/>
                </a:path>
                <a:path w="686435" h="784860">
                  <a:moveTo>
                    <a:pt x="223234" y="574039"/>
                  </a:moveTo>
                  <a:lnTo>
                    <a:pt x="208661" y="574039"/>
                  </a:lnTo>
                  <a:lnTo>
                    <a:pt x="194278" y="576579"/>
                  </a:lnTo>
                  <a:lnTo>
                    <a:pt x="166163" y="586739"/>
                  </a:lnTo>
                  <a:lnTo>
                    <a:pt x="159315" y="590549"/>
                  </a:lnTo>
                  <a:lnTo>
                    <a:pt x="152526" y="593089"/>
                  </a:lnTo>
                  <a:lnTo>
                    <a:pt x="145807" y="596899"/>
                  </a:lnTo>
                  <a:lnTo>
                    <a:pt x="132560" y="603249"/>
                  </a:lnTo>
                  <a:lnTo>
                    <a:pt x="125984" y="605789"/>
                  </a:lnTo>
                  <a:lnTo>
                    <a:pt x="119534" y="609599"/>
                  </a:lnTo>
                  <a:lnTo>
                    <a:pt x="113157" y="612139"/>
                  </a:lnTo>
                  <a:lnTo>
                    <a:pt x="106874" y="613409"/>
                  </a:lnTo>
                  <a:lnTo>
                    <a:pt x="100711" y="615949"/>
                  </a:lnTo>
                  <a:lnTo>
                    <a:pt x="92583" y="618489"/>
                  </a:lnTo>
                  <a:lnTo>
                    <a:pt x="291113" y="618489"/>
                  </a:lnTo>
                  <a:lnTo>
                    <a:pt x="252857" y="581659"/>
                  </a:lnTo>
                  <a:lnTo>
                    <a:pt x="237998" y="576579"/>
                  </a:lnTo>
                  <a:lnTo>
                    <a:pt x="223234" y="574039"/>
                  </a:lnTo>
                  <a:close/>
                </a:path>
                <a:path w="686435" h="784860">
                  <a:moveTo>
                    <a:pt x="136144" y="360679"/>
                  </a:moveTo>
                  <a:lnTo>
                    <a:pt x="128778" y="360679"/>
                  </a:lnTo>
                  <a:lnTo>
                    <a:pt x="127381" y="361950"/>
                  </a:lnTo>
                  <a:lnTo>
                    <a:pt x="125730" y="363219"/>
                  </a:lnTo>
                  <a:lnTo>
                    <a:pt x="123825" y="364489"/>
                  </a:lnTo>
                  <a:lnTo>
                    <a:pt x="121920" y="367029"/>
                  </a:lnTo>
                  <a:lnTo>
                    <a:pt x="119634" y="369569"/>
                  </a:lnTo>
                  <a:lnTo>
                    <a:pt x="116967" y="372109"/>
                  </a:lnTo>
                  <a:lnTo>
                    <a:pt x="114554" y="375919"/>
                  </a:lnTo>
                  <a:lnTo>
                    <a:pt x="112649" y="378459"/>
                  </a:lnTo>
                  <a:lnTo>
                    <a:pt x="111251" y="379729"/>
                  </a:lnTo>
                  <a:lnTo>
                    <a:pt x="109855" y="382269"/>
                  </a:lnTo>
                  <a:lnTo>
                    <a:pt x="108331" y="386079"/>
                  </a:lnTo>
                  <a:lnTo>
                    <a:pt x="107950" y="387349"/>
                  </a:lnTo>
                  <a:lnTo>
                    <a:pt x="107950" y="388619"/>
                  </a:lnTo>
                  <a:lnTo>
                    <a:pt x="108712" y="391159"/>
                  </a:lnTo>
                  <a:lnTo>
                    <a:pt x="109474" y="392429"/>
                  </a:lnTo>
                  <a:lnTo>
                    <a:pt x="110490" y="393699"/>
                  </a:lnTo>
                  <a:lnTo>
                    <a:pt x="368300" y="600709"/>
                  </a:lnTo>
                  <a:lnTo>
                    <a:pt x="369316" y="601979"/>
                  </a:lnTo>
                  <a:lnTo>
                    <a:pt x="373761" y="601979"/>
                  </a:lnTo>
                  <a:lnTo>
                    <a:pt x="375285" y="600709"/>
                  </a:lnTo>
                  <a:lnTo>
                    <a:pt x="376809" y="600709"/>
                  </a:lnTo>
                  <a:lnTo>
                    <a:pt x="378460" y="599439"/>
                  </a:lnTo>
                  <a:lnTo>
                    <a:pt x="380365" y="596899"/>
                  </a:lnTo>
                  <a:lnTo>
                    <a:pt x="382270" y="595629"/>
                  </a:lnTo>
                  <a:lnTo>
                    <a:pt x="384556" y="593089"/>
                  </a:lnTo>
                  <a:lnTo>
                    <a:pt x="386969" y="589279"/>
                  </a:lnTo>
                  <a:lnTo>
                    <a:pt x="389636" y="586739"/>
                  </a:lnTo>
                  <a:lnTo>
                    <a:pt x="391541" y="584199"/>
                  </a:lnTo>
                  <a:lnTo>
                    <a:pt x="394335" y="579119"/>
                  </a:lnTo>
                  <a:lnTo>
                    <a:pt x="395350" y="577849"/>
                  </a:lnTo>
                  <a:lnTo>
                    <a:pt x="395732" y="575309"/>
                  </a:lnTo>
                  <a:lnTo>
                    <a:pt x="396113" y="574039"/>
                  </a:lnTo>
                  <a:lnTo>
                    <a:pt x="396240" y="572769"/>
                  </a:lnTo>
                  <a:lnTo>
                    <a:pt x="395859" y="571499"/>
                  </a:lnTo>
                  <a:lnTo>
                    <a:pt x="395605" y="570229"/>
                  </a:lnTo>
                  <a:lnTo>
                    <a:pt x="394970" y="570229"/>
                  </a:lnTo>
                  <a:lnTo>
                    <a:pt x="393954" y="568959"/>
                  </a:lnTo>
                  <a:lnTo>
                    <a:pt x="297688" y="491489"/>
                  </a:lnTo>
                  <a:lnTo>
                    <a:pt x="464566" y="491489"/>
                  </a:lnTo>
                  <a:lnTo>
                    <a:pt x="466344" y="490219"/>
                  </a:lnTo>
                  <a:lnTo>
                    <a:pt x="468375" y="487679"/>
                  </a:lnTo>
                  <a:lnTo>
                    <a:pt x="293243" y="487679"/>
                  </a:lnTo>
                  <a:lnTo>
                    <a:pt x="136144" y="360679"/>
                  </a:lnTo>
                  <a:close/>
                </a:path>
                <a:path w="686435" h="784860">
                  <a:moveTo>
                    <a:pt x="464566" y="491489"/>
                  </a:moveTo>
                  <a:lnTo>
                    <a:pt x="297688" y="491489"/>
                  </a:lnTo>
                  <a:lnTo>
                    <a:pt x="452755" y="495299"/>
                  </a:lnTo>
                  <a:lnTo>
                    <a:pt x="459486" y="495299"/>
                  </a:lnTo>
                  <a:lnTo>
                    <a:pt x="462788" y="492759"/>
                  </a:lnTo>
                  <a:lnTo>
                    <a:pt x="464566" y="491489"/>
                  </a:lnTo>
                  <a:close/>
                </a:path>
                <a:path w="686435" h="784860">
                  <a:moveTo>
                    <a:pt x="302513" y="323850"/>
                  </a:moveTo>
                  <a:lnTo>
                    <a:pt x="297688" y="323850"/>
                  </a:lnTo>
                  <a:lnTo>
                    <a:pt x="294640" y="326389"/>
                  </a:lnTo>
                  <a:lnTo>
                    <a:pt x="292862" y="327659"/>
                  </a:lnTo>
                  <a:lnTo>
                    <a:pt x="290830" y="330200"/>
                  </a:lnTo>
                  <a:lnTo>
                    <a:pt x="288925" y="331469"/>
                  </a:lnTo>
                  <a:lnTo>
                    <a:pt x="286638" y="334009"/>
                  </a:lnTo>
                  <a:lnTo>
                    <a:pt x="284099" y="337819"/>
                  </a:lnTo>
                  <a:lnTo>
                    <a:pt x="281559" y="340359"/>
                  </a:lnTo>
                  <a:lnTo>
                    <a:pt x="279526" y="342900"/>
                  </a:lnTo>
                  <a:lnTo>
                    <a:pt x="278003" y="345439"/>
                  </a:lnTo>
                  <a:lnTo>
                    <a:pt x="276351" y="347979"/>
                  </a:lnTo>
                  <a:lnTo>
                    <a:pt x="275209" y="350519"/>
                  </a:lnTo>
                  <a:lnTo>
                    <a:pt x="274574" y="353059"/>
                  </a:lnTo>
                  <a:lnTo>
                    <a:pt x="273812" y="354329"/>
                  </a:lnTo>
                  <a:lnTo>
                    <a:pt x="273431" y="356869"/>
                  </a:lnTo>
                  <a:lnTo>
                    <a:pt x="273176" y="360679"/>
                  </a:lnTo>
                  <a:lnTo>
                    <a:pt x="273431" y="361950"/>
                  </a:lnTo>
                  <a:lnTo>
                    <a:pt x="273812" y="364489"/>
                  </a:lnTo>
                  <a:lnTo>
                    <a:pt x="293243" y="487679"/>
                  </a:lnTo>
                  <a:lnTo>
                    <a:pt x="468375" y="487679"/>
                  </a:lnTo>
                  <a:lnTo>
                    <a:pt x="470408" y="486409"/>
                  </a:lnTo>
                  <a:lnTo>
                    <a:pt x="472821" y="483869"/>
                  </a:lnTo>
                  <a:lnTo>
                    <a:pt x="475615" y="480059"/>
                  </a:lnTo>
                  <a:lnTo>
                    <a:pt x="478282" y="476249"/>
                  </a:lnTo>
                  <a:lnTo>
                    <a:pt x="480441" y="473709"/>
                  </a:lnTo>
                  <a:lnTo>
                    <a:pt x="481965" y="471169"/>
                  </a:lnTo>
                  <a:lnTo>
                    <a:pt x="483362" y="468629"/>
                  </a:lnTo>
                  <a:lnTo>
                    <a:pt x="484378" y="467359"/>
                  </a:lnTo>
                  <a:lnTo>
                    <a:pt x="485394" y="463549"/>
                  </a:lnTo>
                  <a:lnTo>
                    <a:pt x="485394" y="462279"/>
                  </a:lnTo>
                  <a:lnTo>
                    <a:pt x="484632" y="459739"/>
                  </a:lnTo>
                  <a:lnTo>
                    <a:pt x="483997" y="458469"/>
                  </a:lnTo>
                  <a:lnTo>
                    <a:pt x="482981" y="458469"/>
                  </a:lnTo>
                  <a:lnTo>
                    <a:pt x="481838" y="457199"/>
                  </a:lnTo>
                  <a:lnTo>
                    <a:pt x="480313" y="455929"/>
                  </a:lnTo>
                  <a:lnTo>
                    <a:pt x="470154" y="455929"/>
                  </a:lnTo>
                  <a:lnTo>
                    <a:pt x="321563" y="452119"/>
                  </a:lnTo>
                  <a:lnTo>
                    <a:pt x="309372" y="339089"/>
                  </a:lnTo>
                  <a:lnTo>
                    <a:pt x="303657" y="325119"/>
                  </a:lnTo>
                  <a:lnTo>
                    <a:pt x="302513" y="323850"/>
                  </a:lnTo>
                  <a:close/>
                </a:path>
                <a:path w="686435" h="784860">
                  <a:moveTo>
                    <a:pt x="363728" y="248919"/>
                  </a:moveTo>
                  <a:lnTo>
                    <a:pt x="357505" y="248919"/>
                  </a:lnTo>
                  <a:lnTo>
                    <a:pt x="356108" y="250189"/>
                  </a:lnTo>
                  <a:lnTo>
                    <a:pt x="354457" y="251459"/>
                  </a:lnTo>
                  <a:lnTo>
                    <a:pt x="352425" y="254000"/>
                  </a:lnTo>
                  <a:lnTo>
                    <a:pt x="350520" y="255269"/>
                  </a:lnTo>
                  <a:lnTo>
                    <a:pt x="345694" y="261619"/>
                  </a:lnTo>
                  <a:lnTo>
                    <a:pt x="343281" y="264159"/>
                  </a:lnTo>
                  <a:lnTo>
                    <a:pt x="341249" y="266700"/>
                  </a:lnTo>
                  <a:lnTo>
                    <a:pt x="338455" y="271779"/>
                  </a:lnTo>
                  <a:lnTo>
                    <a:pt x="337566" y="273050"/>
                  </a:lnTo>
                  <a:lnTo>
                    <a:pt x="336550" y="276859"/>
                  </a:lnTo>
                  <a:lnTo>
                    <a:pt x="336550" y="278129"/>
                  </a:lnTo>
                  <a:lnTo>
                    <a:pt x="336931" y="279400"/>
                  </a:lnTo>
                  <a:lnTo>
                    <a:pt x="337438" y="280669"/>
                  </a:lnTo>
                  <a:lnTo>
                    <a:pt x="338074" y="280669"/>
                  </a:lnTo>
                  <a:lnTo>
                    <a:pt x="338963" y="281939"/>
                  </a:lnTo>
                  <a:lnTo>
                    <a:pt x="512572" y="421639"/>
                  </a:lnTo>
                  <a:lnTo>
                    <a:pt x="513715" y="422909"/>
                  </a:lnTo>
                  <a:lnTo>
                    <a:pt x="518160" y="422909"/>
                  </a:lnTo>
                  <a:lnTo>
                    <a:pt x="519684" y="421639"/>
                  </a:lnTo>
                  <a:lnTo>
                    <a:pt x="521081" y="421639"/>
                  </a:lnTo>
                  <a:lnTo>
                    <a:pt x="522859" y="420369"/>
                  </a:lnTo>
                  <a:lnTo>
                    <a:pt x="524763" y="417829"/>
                  </a:lnTo>
                  <a:lnTo>
                    <a:pt x="526669" y="416559"/>
                  </a:lnTo>
                  <a:lnTo>
                    <a:pt x="528828" y="414019"/>
                  </a:lnTo>
                  <a:lnTo>
                    <a:pt x="535940" y="405129"/>
                  </a:lnTo>
                  <a:lnTo>
                    <a:pt x="538734" y="400049"/>
                  </a:lnTo>
                  <a:lnTo>
                    <a:pt x="539623" y="398779"/>
                  </a:lnTo>
                  <a:lnTo>
                    <a:pt x="540131" y="396239"/>
                  </a:lnTo>
                  <a:lnTo>
                    <a:pt x="540512" y="394969"/>
                  </a:lnTo>
                  <a:lnTo>
                    <a:pt x="540512" y="393699"/>
                  </a:lnTo>
                  <a:lnTo>
                    <a:pt x="540004" y="391159"/>
                  </a:lnTo>
                  <a:lnTo>
                    <a:pt x="539369" y="391159"/>
                  </a:lnTo>
                  <a:lnTo>
                    <a:pt x="538226" y="389889"/>
                  </a:lnTo>
                  <a:lnTo>
                    <a:pt x="364617" y="250189"/>
                  </a:lnTo>
                  <a:lnTo>
                    <a:pt x="363728" y="248919"/>
                  </a:lnTo>
                  <a:close/>
                </a:path>
                <a:path w="686435" h="784860">
                  <a:moveTo>
                    <a:pt x="133985" y="359409"/>
                  </a:moveTo>
                  <a:lnTo>
                    <a:pt x="131572" y="359409"/>
                  </a:lnTo>
                  <a:lnTo>
                    <a:pt x="130301" y="360679"/>
                  </a:lnTo>
                  <a:lnTo>
                    <a:pt x="135128" y="360679"/>
                  </a:lnTo>
                  <a:lnTo>
                    <a:pt x="133985" y="359409"/>
                  </a:lnTo>
                  <a:close/>
                </a:path>
                <a:path w="686435" h="784860">
                  <a:moveTo>
                    <a:pt x="351028" y="90169"/>
                  </a:moveTo>
                  <a:lnTo>
                    <a:pt x="347345" y="90169"/>
                  </a:lnTo>
                  <a:lnTo>
                    <a:pt x="345821" y="91439"/>
                  </a:lnTo>
                  <a:lnTo>
                    <a:pt x="344424" y="92709"/>
                  </a:lnTo>
                  <a:lnTo>
                    <a:pt x="342773" y="93979"/>
                  </a:lnTo>
                  <a:lnTo>
                    <a:pt x="340868" y="95250"/>
                  </a:lnTo>
                  <a:lnTo>
                    <a:pt x="338836" y="97789"/>
                  </a:lnTo>
                  <a:lnTo>
                    <a:pt x="336676" y="99059"/>
                  </a:lnTo>
                  <a:lnTo>
                    <a:pt x="334010" y="102869"/>
                  </a:lnTo>
                  <a:lnTo>
                    <a:pt x="331597" y="105409"/>
                  </a:lnTo>
                  <a:lnTo>
                    <a:pt x="329565" y="109219"/>
                  </a:lnTo>
                  <a:lnTo>
                    <a:pt x="326771" y="113029"/>
                  </a:lnTo>
                  <a:lnTo>
                    <a:pt x="325882" y="115569"/>
                  </a:lnTo>
                  <a:lnTo>
                    <a:pt x="325374" y="116839"/>
                  </a:lnTo>
                  <a:lnTo>
                    <a:pt x="324993" y="118109"/>
                  </a:lnTo>
                  <a:lnTo>
                    <a:pt x="324866" y="119379"/>
                  </a:lnTo>
                  <a:lnTo>
                    <a:pt x="325374" y="120650"/>
                  </a:lnTo>
                  <a:lnTo>
                    <a:pt x="325755" y="121919"/>
                  </a:lnTo>
                  <a:lnTo>
                    <a:pt x="326390" y="123189"/>
                  </a:lnTo>
                  <a:lnTo>
                    <a:pt x="327533" y="123189"/>
                  </a:lnTo>
                  <a:lnTo>
                    <a:pt x="585343" y="331469"/>
                  </a:lnTo>
                  <a:lnTo>
                    <a:pt x="586359" y="332739"/>
                  </a:lnTo>
                  <a:lnTo>
                    <a:pt x="590804" y="332739"/>
                  </a:lnTo>
                  <a:lnTo>
                    <a:pt x="593851" y="331469"/>
                  </a:lnTo>
                  <a:lnTo>
                    <a:pt x="595503" y="330200"/>
                  </a:lnTo>
                  <a:lnTo>
                    <a:pt x="597408" y="327659"/>
                  </a:lnTo>
                  <a:lnTo>
                    <a:pt x="599313" y="326389"/>
                  </a:lnTo>
                  <a:lnTo>
                    <a:pt x="601472" y="323850"/>
                  </a:lnTo>
                  <a:lnTo>
                    <a:pt x="608584" y="314959"/>
                  </a:lnTo>
                  <a:lnTo>
                    <a:pt x="611378" y="309879"/>
                  </a:lnTo>
                  <a:lnTo>
                    <a:pt x="612267" y="308609"/>
                  </a:lnTo>
                  <a:lnTo>
                    <a:pt x="612775" y="306069"/>
                  </a:lnTo>
                  <a:lnTo>
                    <a:pt x="613156" y="304800"/>
                  </a:lnTo>
                  <a:lnTo>
                    <a:pt x="613156" y="303529"/>
                  </a:lnTo>
                  <a:lnTo>
                    <a:pt x="612648" y="300989"/>
                  </a:lnTo>
                  <a:lnTo>
                    <a:pt x="612013" y="300989"/>
                  </a:lnTo>
                  <a:lnTo>
                    <a:pt x="610997" y="299719"/>
                  </a:lnTo>
                  <a:lnTo>
                    <a:pt x="353187" y="91439"/>
                  </a:lnTo>
                  <a:lnTo>
                    <a:pt x="352044" y="91439"/>
                  </a:lnTo>
                  <a:lnTo>
                    <a:pt x="351028" y="90169"/>
                  </a:lnTo>
                  <a:close/>
                </a:path>
                <a:path w="686435" h="784860">
                  <a:moveTo>
                    <a:pt x="295401" y="190500"/>
                  </a:moveTo>
                  <a:lnTo>
                    <a:pt x="285750" y="191769"/>
                  </a:lnTo>
                  <a:lnTo>
                    <a:pt x="280288" y="195579"/>
                  </a:lnTo>
                  <a:lnTo>
                    <a:pt x="274320" y="203200"/>
                  </a:lnTo>
                  <a:lnTo>
                    <a:pt x="268224" y="210819"/>
                  </a:lnTo>
                  <a:lnTo>
                    <a:pt x="265303" y="217169"/>
                  </a:lnTo>
                  <a:lnTo>
                    <a:pt x="265684" y="222250"/>
                  </a:lnTo>
                  <a:lnTo>
                    <a:pt x="266192" y="227329"/>
                  </a:lnTo>
                  <a:lnTo>
                    <a:pt x="270129" y="232409"/>
                  </a:lnTo>
                  <a:lnTo>
                    <a:pt x="277622" y="238759"/>
                  </a:lnTo>
                  <a:lnTo>
                    <a:pt x="284861" y="245109"/>
                  </a:lnTo>
                  <a:lnTo>
                    <a:pt x="290957" y="247650"/>
                  </a:lnTo>
                  <a:lnTo>
                    <a:pt x="300736" y="246379"/>
                  </a:lnTo>
                  <a:lnTo>
                    <a:pt x="306197" y="241300"/>
                  </a:lnTo>
                  <a:lnTo>
                    <a:pt x="312166" y="234950"/>
                  </a:lnTo>
                  <a:lnTo>
                    <a:pt x="318262" y="227329"/>
                  </a:lnTo>
                  <a:lnTo>
                    <a:pt x="321183" y="220979"/>
                  </a:lnTo>
                  <a:lnTo>
                    <a:pt x="320675" y="215900"/>
                  </a:lnTo>
                  <a:lnTo>
                    <a:pt x="320294" y="210819"/>
                  </a:lnTo>
                  <a:lnTo>
                    <a:pt x="316357" y="204469"/>
                  </a:lnTo>
                  <a:lnTo>
                    <a:pt x="308863" y="199389"/>
                  </a:lnTo>
                  <a:lnTo>
                    <a:pt x="301498" y="193039"/>
                  </a:lnTo>
                  <a:lnTo>
                    <a:pt x="295401" y="190500"/>
                  </a:lnTo>
                  <a:close/>
                </a:path>
                <a:path w="686435" h="784860">
                  <a:moveTo>
                    <a:pt x="423672" y="0"/>
                  </a:moveTo>
                  <a:lnTo>
                    <a:pt x="419988" y="0"/>
                  </a:lnTo>
                  <a:lnTo>
                    <a:pt x="418465" y="1269"/>
                  </a:lnTo>
                  <a:lnTo>
                    <a:pt x="417068" y="2539"/>
                  </a:lnTo>
                  <a:lnTo>
                    <a:pt x="415417" y="3809"/>
                  </a:lnTo>
                  <a:lnTo>
                    <a:pt x="411607" y="6350"/>
                  </a:lnTo>
                  <a:lnTo>
                    <a:pt x="409321" y="8889"/>
                  </a:lnTo>
                  <a:lnTo>
                    <a:pt x="406654" y="12700"/>
                  </a:lnTo>
                  <a:lnTo>
                    <a:pt x="404241" y="15239"/>
                  </a:lnTo>
                  <a:lnTo>
                    <a:pt x="402336" y="19050"/>
                  </a:lnTo>
                  <a:lnTo>
                    <a:pt x="400812" y="20319"/>
                  </a:lnTo>
                  <a:lnTo>
                    <a:pt x="399415" y="22859"/>
                  </a:lnTo>
                  <a:lnTo>
                    <a:pt x="398525" y="25400"/>
                  </a:lnTo>
                  <a:lnTo>
                    <a:pt x="398018" y="26669"/>
                  </a:lnTo>
                  <a:lnTo>
                    <a:pt x="397637" y="27939"/>
                  </a:lnTo>
                  <a:lnTo>
                    <a:pt x="397510" y="29209"/>
                  </a:lnTo>
                  <a:lnTo>
                    <a:pt x="398018" y="30479"/>
                  </a:lnTo>
                  <a:lnTo>
                    <a:pt x="398399" y="31750"/>
                  </a:lnTo>
                  <a:lnTo>
                    <a:pt x="399161" y="33019"/>
                  </a:lnTo>
                  <a:lnTo>
                    <a:pt x="400176" y="33019"/>
                  </a:lnTo>
                  <a:lnTo>
                    <a:pt x="657987" y="241300"/>
                  </a:lnTo>
                  <a:lnTo>
                    <a:pt x="659003" y="242569"/>
                  </a:lnTo>
                  <a:lnTo>
                    <a:pt x="663448" y="242569"/>
                  </a:lnTo>
                  <a:lnTo>
                    <a:pt x="664972" y="241300"/>
                  </a:lnTo>
                  <a:lnTo>
                    <a:pt x="666496" y="241300"/>
                  </a:lnTo>
                  <a:lnTo>
                    <a:pt x="668147" y="240029"/>
                  </a:lnTo>
                  <a:lnTo>
                    <a:pt x="670051" y="237489"/>
                  </a:lnTo>
                  <a:lnTo>
                    <a:pt x="671957" y="236219"/>
                  </a:lnTo>
                  <a:lnTo>
                    <a:pt x="674243" y="233679"/>
                  </a:lnTo>
                  <a:lnTo>
                    <a:pt x="676656" y="229869"/>
                  </a:lnTo>
                  <a:lnTo>
                    <a:pt x="679323" y="227329"/>
                  </a:lnTo>
                  <a:lnTo>
                    <a:pt x="685926" y="213359"/>
                  </a:lnTo>
                  <a:lnTo>
                    <a:pt x="685546" y="212089"/>
                  </a:lnTo>
                  <a:lnTo>
                    <a:pt x="685292" y="210819"/>
                  </a:lnTo>
                  <a:lnTo>
                    <a:pt x="684657" y="209550"/>
                  </a:lnTo>
                  <a:lnTo>
                    <a:pt x="683641" y="209550"/>
                  </a:lnTo>
                  <a:lnTo>
                    <a:pt x="425831" y="1269"/>
                  </a:lnTo>
                  <a:lnTo>
                    <a:pt x="424815" y="1269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0561" y="1372361"/>
              <a:ext cx="1981200" cy="2514600"/>
            </a:xfrm>
            <a:custGeom>
              <a:rect l="l" t="t" r="r" b="b"/>
              <a:pathLst>
                <a:path w="1981200" h="2514600">
                  <a:moveTo>
                    <a:pt x="19812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0561" y="1372361"/>
              <a:ext cx="1981200" cy="2514600"/>
            </a:xfrm>
            <a:custGeom>
              <a:rect l="l" t="t" r="r" b="b"/>
              <a:pathLst>
                <a:path w="1981200" h="2514600">
                  <a:moveTo>
                    <a:pt x="0" y="0"/>
                  </a:moveTo>
                  <a:lnTo>
                    <a:pt x="1981200" y="0"/>
                  </a:lnTo>
                  <a:lnTo>
                    <a:pt x="0" y="25146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16282" y="1616201"/>
              <a:ext cx="1137228" cy="117983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91761" y="1372361"/>
              <a:ext cx="2514600" cy="1981200"/>
            </a:xfrm>
            <a:custGeom>
              <a:rect l="l" t="t" r="r" b="b"/>
              <a:pathLst>
                <a:path w="2514600" h="1981200">
                  <a:moveTo>
                    <a:pt x="2514599" y="0"/>
                  </a:moveTo>
                  <a:lnTo>
                    <a:pt x="0" y="0"/>
                  </a:lnTo>
                  <a:lnTo>
                    <a:pt x="2514599" y="1981200"/>
                  </a:lnTo>
                  <a:lnTo>
                    <a:pt x="251459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761" y="1372361"/>
              <a:ext cx="2514600" cy="1981200"/>
            </a:xfrm>
            <a:custGeom>
              <a:rect l="l" t="t" r="r" b="b"/>
              <a:pathLst>
                <a:path w="2514600" h="1981200">
                  <a:moveTo>
                    <a:pt x="2514599" y="0"/>
                  </a:moveTo>
                  <a:lnTo>
                    <a:pt x="2514599" y="1981200"/>
                  </a:lnTo>
                  <a:lnTo>
                    <a:pt x="0" y="0"/>
                  </a:lnTo>
                  <a:lnTo>
                    <a:pt x="2514599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45201" y="1395602"/>
              <a:ext cx="1611376" cy="152349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82748" y="18999"/>
            <a:ext cx="4705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>
                <a:latin typeface="Arial"/>
                <a:cs typeface="Arial"/>
              </a:rPr>
              <a:t>The </a:t>
            </a:r>
            <a:r>
              <a:rPr sz="4000" spc="-5">
                <a:latin typeface="Arial"/>
                <a:cs typeface="Arial"/>
              </a:rPr>
              <a:t>Four</a:t>
            </a:r>
            <a:r>
              <a:rPr sz="4000" spc="-55">
                <a:latin typeface="Arial"/>
                <a:cs typeface="Arial"/>
              </a:rPr>
              <a:t> </a:t>
            </a:r>
            <a:r>
              <a:rPr sz="4000" spc="-5">
                <a:latin typeface="Arial"/>
                <a:cs typeface="Arial"/>
              </a:rPr>
              <a:t>Programs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4679" y="711"/>
            <a:ext cx="3714776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>
                <a:latin typeface="Carlito"/>
                <a:cs typeface="Carlito"/>
              </a:rPr>
              <a:t>Services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910" y="1285860"/>
            <a:ext cx="7858180" cy="38474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25780">
              <a:lnSpc>
                <a:spcPct val="101099"/>
              </a:lnSpc>
              <a:spcBef>
                <a:spcPts val="60"/>
              </a:spcBef>
            </a:pPr>
            <a:r>
              <a:rPr sz="2800" b="1">
                <a:latin typeface="Calibri (Body)"/>
                <a:cs typeface="Carlito"/>
              </a:rPr>
              <a:t>Aim</a:t>
            </a:r>
            <a:r>
              <a:rPr sz="2000">
                <a:latin typeface="Calibri (Body)"/>
                <a:cs typeface="Carlito"/>
              </a:rPr>
              <a:t>: </a:t>
            </a:r>
            <a:r>
              <a:rPr lang="ar-JO" sz="2000" smtClean="0">
                <a:latin typeface="Calibri (Body)"/>
                <a:cs typeface="Carlito"/>
              </a:rPr>
              <a:t>  </a:t>
            </a:r>
            <a:r>
              <a:rPr sz="2000" spc="-15" smtClean="0">
                <a:latin typeface="Calibri (Body)"/>
                <a:cs typeface="Carlito"/>
              </a:rPr>
              <a:t>to </a:t>
            </a:r>
            <a:r>
              <a:rPr sz="2000">
                <a:latin typeface="Calibri (Body)"/>
                <a:cs typeface="Carlito"/>
              </a:rPr>
              <a:t>learn </a:t>
            </a:r>
            <a:r>
              <a:rPr sz="2000" spc="-10">
                <a:latin typeface="Calibri (Body)"/>
                <a:cs typeface="Carlito"/>
              </a:rPr>
              <a:t>how </a:t>
            </a:r>
            <a:r>
              <a:rPr sz="2000" spc="-15">
                <a:latin typeface="Calibri (Body)"/>
                <a:cs typeface="Carlito"/>
              </a:rPr>
              <a:t>to </a:t>
            </a:r>
            <a:r>
              <a:rPr sz="2000" spc="-10">
                <a:latin typeface="Calibri (Body)"/>
                <a:cs typeface="Carlito"/>
              </a:rPr>
              <a:t>give useful </a:t>
            </a:r>
            <a:r>
              <a:rPr sz="2000">
                <a:latin typeface="Calibri (Body)"/>
                <a:cs typeface="Carlito"/>
              </a:rPr>
              <a:t>services </a:t>
            </a:r>
            <a:r>
              <a:rPr sz="2000" spc="-15">
                <a:latin typeface="Calibri (Body)"/>
                <a:cs typeface="Carlito"/>
              </a:rPr>
              <a:t>to </a:t>
            </a:r>
            <a:r>
              <a:rPr sz="2000" spc="-10">
                <a:latin typeface="Calibri (Body)"/>
                <a:cs typeface="Carlito"/>
              </a:rPr>
              <a:t>others  through</a:t>
            </a:r>
            <a:r>
              <a:rPr sz="2000" spc="-10" smtClean="0">
                <a:latin typeface="Calibri (Body)"/>
                <a:cs typeface="Carlito"/>
              </a:rPr>
              <a:t>:</a:t>
            </a:r>
            <a:endParaRPr lang="en-US" sz="2000" spc="-10" smtClean="0">
              <a:latin typeface="Calibri (Body)"/>
              <a:cs typeface="Carlito"/>
            </a:endParaRPr>
          </a:p>
          <a:p>
            <a:pPr marL="12700" marR="525780">
              <a:lnSpc>
                <a:spcPct val="101099"/>
              </a:lnSpc>
              <a:spcBef>
                <a:spcPts val="60"/>
              </a:spcBef>
            </a:pPr>
            <a:endParaRPr sz="2000">
              <a:latin typeface="Calibri (Body)"/>
              <a:cs typeface="Carlito"/>
            </a:endParaRPr>
          </a:p>
          <a:p>
            <a:pPr marL="187960" indent="-175260">
              <a:buFont typeface="Arial"/>
              <a:buChar char="•"/>
              <a:tabLst>
                <a:tab pos="187960"/>
              </a:tabLst>
            </a:pPr>
            <a:r>
              <a:rPr sz="2000" spc="-5">
                <a:latin typeface="Calibri (Body)"/>
                <a:cs typeface="Carlito"/>
              </a:rPr>
              <a:t>Community </a:t>
            </a:r>
            <a:r>
              <a:rPr sz="2000">
                <a:latin typeface="Calibri (Body)"/>
                <a:cs typeface="Carlito"/>
              </a:rPr>
              <a:t>service</a:t>
            </a:r>
            <a:r>
              <a:rPr sz="2000" spc="-35">
                <a:latin typeface="Calibri (Body)"/>
                <a:cs typeface="Carlito"/>
              </a:rPr>
              <a:t> </a:t>
            </a:r>
            <a:r>
              <a:rPr sz="2000" spc="-10">
                <a:latin typeface="Calibri (Body)"/>
                <a:cs typeface="Carlito"/>
              </a:rPr>
              <a:t>projects.</a:t>
            </a:r>
            <a:endParaRPr sz="2000">
              <a:latin typeface="Calibri (Body)"/>
              <a:cs typeface="Carlito"/>
            </a:endParaRPr>
          </a:p>
          <a:p>
            <a:pPr marL="187960" indent="-175260">
              <a:buFont typeface="Arial"/>
              <a:buChar char="•"/>
              <a:tabLst>
                <a:tab pos="187960"/>
              </a:tabLst>
            </a:pPr>
            <a:r>
              <a:rPr sz="2000" spc="-10">
                <a:latin typeface="Calibri (Body)"/>
                <a:cs typeface="Carlito"/>
              </a:rPr>
              <a:t>Conservation work</a:t>
            </a:r>
            <a:endParaRPr sz="2000">
              <a:latin typeface="Calibri (Body)"/>
              <a:cs typeface="Carlito"/>
            </a:endParaRPr>
          </a:p>
          <a:p>
            <a:pPr marL="187960" indent="-175260">
              <a:buFont typeface="Arial"/>
              <a:buChar char="•"/>
              <a:tabLst>
                <a:tab pos="187960"/>
              </a:tabLst>
            </a:pPr>
            <a:r>
              <a:rPr sz="2000" spc="-20">
                <a:latin typeface="Calibri (Body)"/>
                <a:cs typeface="Carlito"/>
              </a:rPr>
              <a:t>Voluntary </a:t>
            </a:r>
            <a:r>
              <a:rPr sz="2000">
                <a:latin typeface="Calibri (Body)"/>
                <a:cs typeface="Carlito"/>
              </a:rPr>
              <a:t>service in </a:t>
            </a:r>
            <a:r>
              <a:rPr sz="2000" spc="-10">
                <a:latin typeface="Calibri (Body)"/>
                <a:cs typeface="Carlito"/>
              </a:rPr>
              <a:t>hospitals </a:t>
            </a:r>
            <a:r>
              <a:rPr sz="2000" spc="-5">
                <a:latin typeface="Calibri (Body)"/>
                <a:cs typeface="Carlito"/>
              </a:rPr>
              <a:t>or </a:t>
            </a:r>
            <a:r>
              <a:rPr sz="2000" spc="-10">
                <a:latin typeface="Calibri (Body)"/>
                <a:cs typeface="Carlito"/>
              </a:rPr>
              <a:t>community</a:t>
            </a:r>
            <a:r>
              <a:rPr sz="2000" spc="-35">
                <a:latin typeface="Calibri (Body)"/>
                <a:cs typeface="Carlito"/>
              </a:rPr>
              <a:t> </a:t>
            </a:r>
            <a:r>
              <a:rPr sz="2000" spc="-5">
                <a:latin typeface="Calibri (Body)"/>
                <a:cs typeface="Carlito"/>
              </a:rPr>
              <a:t>homes</a:t>
            </a:r>
            <a:endParaRPr sz="2000">
              <a:latin typeface="Calibri (Body)"/>
              <a:cs typeface="Carlito"/>
            </a:endParaRPr>
          </a:p>
          <a:p>
            <a:pPr marL="12700" marR="5080">
              <a:lnSpc>
                <a:spcPct val="150000"/>
              </a:lnSpc>
              <a:buFont typeface="Arial"/>
              <a:buChar char="•"/>
              <a:tabLst>
                <a:tab pos="187960"/>
              </a:tabLst>
            </a:pPr>
            <a:r>
              <a:rPr sz="2000" spc="-10">
                <a:latin typeface="Calibri (Body)"/>
                <a:cs typeface="Carlito"/>
              </a:rPr>
              <a:t>More </a:t>
            </a:r>
            <a:r>
              <a:rPr sz="2000" spc="-5">
                <a:latin typeface="Calibri (Body)"/>
                <a:cs typeface="Carlito"/>
              </a:rPr>
              <a:t>specialized </a:t>
            </a:r>
            <a:r>
              <a:rPr sz="2000" spc="-10">
                <a:latin typeface="Calibri (Body)"/>
                <a:cs typeface="Carlito"/>
              </a:rPr>
              <a:t>training </a:t>
            </a:r>
            <a:r>
              <a:rPr sz="2000" spc="-5">
                <a:latin typeface="Calibri (Body)"/>
                <a:cs typeface="Carlito"/>
              </a:rPr>
              <a:t>such </a:t>
            </a:r>
            <a:r>
              <a:rPr sz="2000">
                <a:latin typeface="Calibri (Body)"/>
                <a:cs typeface="Carlito"/>
              </a:rPr>
              <a:t>as </a:t>
            </a:r>
            <a:r>
              <a:rPr sz="2000" spc="-10">
                <a:latin typeface="Calibri (Body)"/>
                <a:cs typeface="Carlito"/>
              </a:rPr>
              <a:t>lifesaving, </a:t>
            </a:r>
            <a:r>
              <a:rPr sz="2000" spc="-20">
                <a:latin typeface="Calibri (Body)"/>
                <a:cs typeface="Carlito"/>
              </a:rPr>
              <a:t>first </a:t>
            </a:r>
            <a:r>
              <a:rPr sz="2000">
                <a:latin typeface="Calibri (Body)"/>
                <a:cs typeface="Carlito"/>
              </a:rPr>
              <a:t>aid </a:t>
            </a:r>
            <a:r>
              <a:rPr sz="2000" spc="-5">
                <a:latin typeface="Calibri (Body)"/>
                <a:cs typeface="Carlito"/>
              </a:rPr>
              <a:t>or  rescue </a:t>
            </a:r>
            <a:r>
              <a:rPr sz="2000">
                <a:latin typeface="Calibri (Body)"/>
                <a:cs typeface="Carlito"/>
              </a:rPr>
              <a:t>services</a:t>
            </a:r>
            <a:r>
              <a:rPr sz="2000" smtClean="0">
                <a:latin typeface="Calibri (Body)"/>
                <a:cs typeface="Carlito"/>
              </a:rPr>
              <a:t>.</a:t>
            </a:r>
            <a:endParaRPr sz="2000">
              <a:latin typeface="Calibri (Body)"/>
              <a:cs typeface="Carlito"/>
            </a:endParaRPr>
          </a:p>
          <a:p>
            <a:pPr marL="12700" marR="188595">
              <a:lnSpc>
                <a:spcPct val="150000"/>
              </a:lnSpc>
            </a:pPr>
            <a:r>
              <a:rPr sz="2000" spc="-5">
                <a:latin typeface="Calibri (Body)"/>
                <a:cs typeface="Carlito"/>
              </a:rPr>
              <a:t>The emphasis of </a:t>
            </a:r>
            <a:r>
              <a:rPr sz="2000">
                <a:latin typeface="Calibri (Body)"/>
                <a:cs typeface="Carlito"/>
              </a:rPr>
              <a:t>this </a:t>
            </a:r>
            <a:r>
              <a:rPr sz="2000" spc="-5">
                <a:latin typeface="Calibri (Body)"/>
                <a:cs typeface="Carlito"/>
              </a:rPr>
              <a:t>section </a:t>
            </a:r>
            <a:r>
              <a:rPr sz="2000">
                <a:latin typeface="Calibri (Body)"/>
                <a:cs typeface="Carlito"/>
              </a:rPr>
              <a:t>is </a:t>
            </a:r>
            <a:r>
              <a:rPr sz="2000" spc="-5">
                <a:latin typeface="Calibri (Body)"/>
                <a:cs typeface="Carlito"/>
              </a:rPr>
              <a:t>on </a:t>
            </a:r>
            <a:r>
              <a:rPr sz="2000">
                <a:latin typeface="Calibri (Body)"/>
                <a:cs typeface="Carlito"/>
              </a:rPr>
              <a:t>the </a:t>
            </a:r>
            <a:r>
              <a:rPr sz="2000" spc="-5">
                <a:latin typeface="Calibri (Body)"/>
                <a:cs typeface="Carlito"/>
              </a:rPr>
              <a:t>regular </a:t>
            </a:r>
            <a:r>
              <a:rPr sz="2000">
                <a:latin typeface="Calibri (Body)"/>
                <a:cs typeface="Carlito"/>
              </a:rPr>
              <a:t>giving </a:t>
            </a:r>
            <a:r>
              <a:rPr sz="2000" spc="-5">
                <a:latin typeface="Calibri (Body)"/>
                <a:cs typeface="Carlito"/>
              </a:rPr>
              <a:t>of  </a:t>
            </a:r>
            <a:r>
              <a:rPr sz="2000">
                <a:latin typeface="Calibri (Body)"/>
                <a:cs typeface="Carlito"/>
              </a:rPr>
              <a:t>services.</a:t>
            </a:r>
            <a:endParaRPr sz="2000">
              <a:latin typeface="Calibri (Body)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0"/>
            <a:ext cx="9169400" cy="6883400"/>
            <a:chOff x="-11937" y="0"/>
            <a:chExt cx="9169400" cy="6883400"/>
          </a:xfrm>
        </p:grpSpPr>
        <p:sp>
          <p:nvSpPr>
            <p:cNvPr id="3" name="object 3"/>
            <p:cNvSpPr/>
            <p:nvPr/>
          </p:nvSpPr>
          <p:spPr>
            <a:xfrm>
              <a:off x="0" y="762000"/>
              <a:ext cx="3047999" cy="55046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0" y="762000"/>
              <a:ext cx="3200400" cy="2667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800" y="3429000"/>
              <a:ext cx="3250692" cy="28194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400" y="762000"/>
              <a:ext cx="2895600" cy="5486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992" y="-24"/>
            <a:ext cx="292895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0" spc="-10">
                <a:latin typeface="Carlito"/>
                <a:cs typeface="Carlito"/>
              </a:rPr>
              <a:t>Sk</a:t>
            </a:r>
            <a:r>
              <a:rPr sz="3600" b="0" spc="-25">
                <a:latin typeface="Carlito"/>
                <a:cs typeface="Carlito"/>
              </a:rPr>
              <a:t>i</a:t>
            </a:r>
            <a:r>
              <a:rPr sz="3600" b="0" spc="-5">
                <a:latin typeface="Carlito"/>
                <a:cs typeface="Carlito"/>
              </a:rPr>
              <a:t>l</a:t>
            </a:r>
            <a:r>
              <a:rPr sz="3600" b="0" spc="-20">
                <a:latin typeface="Carlito"/>
                <a:cs typeface="Carlito"/>
              </a:rPr>
              <a:t>l</a:t>
            </a:r>
            <a:r>
              <a:rPr sz="3600" b="0" spc="-5">
                <a:latin typeface="Carlito"/>
                <a:cs typeface="Carlito"/>
              </a:rPr>
              <a:t>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912747"/>
            <a:ext cx="8395970" cy="32159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451484">
              <a:lnSpc>
                <a:spcPct val="101099"/>
              </a:lnSpc>
              <a:spcBef>
                <a:spcPts val="60"/>
              </a:spcBef>
            </a:pPr>
            <a:r>
              <a:rPr sz="2800" b="1">
                <a:latin typeface="Carlito"/>
                <a:cs typeface="Carlito"/>
              </a:rPr>
              <a:t>Aim : </a:t>
            </a:r>
            <a:r>
              <a:rPr sz="2000" spc="-15">
                <a:latin typeface="Carlito"/>
                <a:cs typeface="Carlito"/>
              </a:rPr>
              <a:t>to encourage </a:t>
            </a:r>
            <a:r>
              <a:rPr sz="2000">
                <a:latin typeface="Carlito"/>
                <a:cs typeface="Carlito"/>
              </a:rPr>
              <a:t>the </a:t>
            </a:r>
            <a:r>
              <a:rPr sz="2000" spc="-10">
                <a:latin typeface="Carlito"/>
                <a:cs typeface="Carlito"/>
              </a:rPr>
              <a:t>development </a:t>
            </a:r>
            <a:r>
              <a:rPr sz="2000" spc="-5">
                <a:latin typeface="Carlito"/>
                <a:cs typeface="Carlito"/>
              </a:rPr>
              <a:t>of </a:t>
            </a:r>
            <a:r>
              <a:rPr sz="2000" spc="-10">
                <a:latin typeface="Carlito"/>
                <a:cs typeface="Carlito"/>
              </a:rPr>
              <a:t>personal </a:t>
            </a:r>
            <a:r>
              <a:rPr sz="2000" spc="-15">
                <a:latin typeface="Carlito"/>
                <a:cs typeface="Carlito"/>
              </a:rPr>
              <a:t>interests </a:t>
            </a:r>
            <a:r>
              <a:rPr sz="2000">
                <a:latin typeface="Carlito"/>
                <a:cs typeface="Carlito"/>
              </a:rPr>
              <a:t>and  </a:t>
            </a:r>
            <a:r>
              <a:rPr sz="2000" spc="-10">
                <a:latin typeface="Carlito"/>
                <a:cs typeface="Carlito"/>
              </a:rPr>
              <a:t>practical</a:t>
            </a:r>
            <a:r>
              <a:rPr sz="2000" spc="-30">
                <a:latin typeface="Carlito"/>
                <a:cs typeface="Carlito"/>
              </a:rPr>
              <a:t> </a:t>
            </a:r>
            <a:r>
              <a:rPr sz="2000" spc="-5">
                <a:latin typeface="Carlito"/>
                <a:cs typeface="Carlito"/>
              </a:rPr>
              <a:t>skills.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Carlito"/>
              <a:cs typeface="Carlito"/>
            </a:endParaRPr>
          </a:p>
          <a:p>
            <a:pPr marL="12700" marR="532130">
              <a:lnSpc>
                <a:spcPct val="100000"/>
              </a:lnSpc>
            </a:pPr>
            <a:r>
              <a:rPr sz="2000" spc="-10">
                <a:latin typeface="Carlito"/>
                <a:cs typeface="Carlito"/>
              </a:rPr>
              <a:t>There </a:t>
            </a:r>
            <a:r>
              <a:rPr sz="2000">
                <a:latin typeface="Carlito"/>
                <a:cs typeface="Carlito"/>
              </a:rPr>
              <a:t>is an </a:t>
            </a:r>
            <a:r>
              <a:rPr sz="2000" spc="-10">
                <a:latin typeface="Carlito"/>
                <a:cs typeface="Carlito"/>
              </a:rPr>
              <a:t>almost unlimited </a:t>
            </a:r>
            <a:r>
              <a:rPr sz="2000">
                <a:latin typeface="Carlito"/>
                <a:cs typeface="Carlito"/>
              </a:rPr>
              <a:t>choice </a:t>
            </a:r>
            <a:r>
              <a:rPr sz="2000" spc="-5">
                <a:latin typeface="Carlito"/>
                <a:cs typeface="Carlito"/>
              </a:rPr>
              <a:t>of skills, </a:t>
            </a:r>
            <a:r>
              <a:rPr sz="2000">
                <a:latin typeface="Carlito"/>
                <a:cs typeface="Carlito"/>
              </a:rPr>
              <a:t>including : arts and  </a:t>
            </a:r>
            <a:r>
              <a:rPr sz="2000" spc="-15">
                <a:latin typeface="Carlito"/>
                <a:cs typeface="Carlito"/>
              </a:rPr>
              <a:t>craft, </a:t>
            </a:r>
            <a:r>
              <a:rPr sz="2000" spc="-5">
                <a:latin typeface="Carlito"/>
                <a:cs typeface="Carlito"/>
              </a:rPr>
              <a:t>computing, </a:t>
            </a:r>
            <a:r>
              <a:rPr sz="2000" spc="-10">
                <a:latin typeface="Carlito"/>
                <a:cs typeface="Carlito"/>
              </a:rPr>
              <a:t>vocational </a:t>
            </a:r>
            <a:r>
              <a:rPr sz="2000" spc="-5">
                <a:latin typeface="Carlito"/>
                <a:cs typeface="Carlito"/>
              </a:rPr>
              <a:t>skills, hobbies or</a:t>
            </a:r>
            <a:r>
              <a:rPr sz="2000" spc="-35">
                <a:latin typeface="Carlito"/>
                <a:cs typeface="Carlito"/>
              </a:rPr>
              <a:t> </a:t>
            </a:r>
            <a:r>
              <a:rPr sz="2000">
                <a:latin typeface="Carlito"/>
                <a:cs typeface="Carlito"/>
              </a:rPr>
              <a:t>music.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6005195"/>
              </a:tabLst>
            </a:pPr>
            <a:r>
              <a:rPr sz="2000" spc="-10">
                <a:latin typeface="Carlito"/>
                <a:cs typeface="Carlito"/>
              </a:rPr>
              <a:t>Sustained </a:t>
            </a:r>
            <a:r>
              <a:rPr sz="2000" spc="-20">
                <a:latin typeface="Carlito"/>
                <a:cs typeface="Carlito"/>
              </a:rPr>
              <a:t>effort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general</a:t>
            </a:r>
            <a:r>
              <a:rPr sz="2000" spc="50">
                <a:latin typeface="Carlito"/>
                <a:cs typeface="Carlito"/>
              </a:rPr>
              <a:t> </a:t>
            </a:r>
            <a:r>
              <a:rPr sz="2000" spc="-10">
                <a:latin typeface="Carlito"/>
                <a:cs typeface="Carlito"/>
              </a:rPr>
              <a:t>improvement </a:t>
            </a:r>
            <a:r>
              <a:rPr sz="2000" spc="-15">
                <a:latin typeface="Carlito"/>
                <a:cs typeface="Carlito"/>
              </a:rPr>
              <a:t>over	</a:t>
            </a:r>
            <a:r>
              <a:rPr sz="2000">
                <a:latin typeface="Carlito"/>
                <a:cs typeface="Carlito"/>
              </a:rPr>
              <a:t>a </a:t>
            </a:r>
            <a:r>
              <a:rPr sz="2000" spc="-5">
                <a:latin typeface="Carlito"/>
                <a:cs typeface="Carlito"/>
              </a:rPr>
              <a:t>period of </a:t>
            </a:r>
            <a:r>
              <a:rPr sz="2000">
                <a:latin typeface="Carlito"/>
                <a:cs typeface="Carlito"/>
              </a:rPr>
              <a:t>time</a:t>
            </a:r>
            <a:r>
              <a:rPr sz="2000" spc="-80">
                <a:latin typeface="Carlito"/>
                <a:cs typeface="Carlito"/>
              </a:rPr>
              <a:t> </a:t>
            </a:r>
            <a:r>
              <a:rPr sz="2000">
                <a:latin typeface="Carlito"/>
                <a:cs typeface="Carlito"/>
              </a:rPr>
              <a:t>is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spc="-10">
                <a:latin typeface="Carlito"/>
                <a:cs typeface="Carlito"/>
              </a:rPr>
              <a:t>required, </a:t>
            </a:r>
            <a:r>
              <a:rPr sz="2000">
                <a:latin typeface="Carlito"/>
                <a:cs typeface="Carlito"/>
              </a:rPr>
              <a:t>challenging, </a:t>
            </a:r>
            <a:r>
              <a:rPr sz="2000" spc="-10">
                <a:latin typeface="Carlito"/>
                <a:cs typeface="Carlito"/>
              </a:rPr>
              <a:t>improving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broadening personal</a:t>
            </a:r>
            <a:r>
              <a:rPr sz="2000" spc="40">
                <a:latin typeface="Carlito"/>
                <a:cs typeface="Carlito"/>
              </a:rPr>
              <a:t> </a:t>
            </a:r>
            <a:r>
              <a:rPr sz="2000" spc="-15">
                <a:latin typeface="Carlito"/>
                <a:cs typeface="Carlito"/>
              </a:rPr>
              <a:t>interests.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-11937" y="0"/>
            <a:ext cx="9169400" cy="6883400"/>
            <a:chOff x="-11937" y="0"/>
            <a:chExt cx="9169400" cy="6883400"/>
          </a:xfrm>
        </p:grpSpPr>
        <p:sp>
          <p:nvSpPr>
            <p:cNvPr id="3" name="object 3"/>
            <p:cNvSpPr/>
            <p:nvPr/>
          </p:nvSpPr>
          <p:spPr>
            <a:xfrm>
              <a:off x="4495800" y="2743200"/>
              <a:ext cx="4648200" cy="3505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12991" y="762000"/>
              <a:ext cx="2731008" cy="204825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0" y="762000"/>
              <a:ext cx="3429000" cy="210464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62000"/>
              <a:ext cx="3047999" cy="2057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19400"/>
              <a:ext cx="4495799" cy="3429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166" y="138293"/>
            <a:ext cx="700092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68170"/>
              </a:tabLst>
            </a:pPr>
            <a:r>
              <a:rPr sz="3200" b="0" spc="-25">
                <a:latin typeface="Carlito"/>
                <a:cs typeface="Carlito"/>
              </a:rPr>
              <a:t>Physical	</a:t>
            </a:r>
            <a:r>
              <a:rPr sz="3200" b="0" spc="-20">
                <a:latin typeface="Carlito"/>
                <a:cs typeface="Carlito"/>
              </a:rPr>
              <a:t>Recreation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607946"/>
            <a:ext cx="6610984" cy="37822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628650">
              <a:lnSpc>
                <a:spcPct val="101099"/>
              </a:lnSpc>
              <a:spcBef>
                <a:spcPts val="60"/>
              </a:spcBef>
            </a:pPr>
            <a:r>
              <a:rPr sz="2800" b="1">
                <a:latin typeface="Carlito"/>
                <a:cs typeface="Carlito"/>
              </a:rPr>
              <a:t>Aim: </a:t>
            </a:r>
            <a:r>
              <a:rPr sz="2000" spc="-15">
                <a:latin typeface="Carlito"/>
                <a:cs typeface="Carlito"/>
              </a:rPr>
              <a:t>to encourage </a:t>
            </a:r>
            <a:r>
              <a:rPr sz="2000" spc="-10">
                <a:latin typeface="Carlito"/>
                <a:cs typeface="Carlito"/>
              </a:rPr>
              <a:t>improved performance </a:t>
            </a:r>
            <a:r>
              <a:rPr sz="2000">
                <a:latin typeface="Carlito"/>
                <a:cs typeface="Carlito"/>
              </a:rPr>
              <a:t>and  </a:t>
            </a:r>
            <a:r>
              <a:rPr sz="2000" spc="-15">
                <a:latin typeface="Carlito"/>
                <a:cs typeface="Carlito"/>
              </a:rPr>
              <a:t>physical</a:t>
            </a:r>
            <a:r>
              <a:rPr sz="2000" spc="-10">
                <a:latin typeface="Carlito"/>
                <a:cs typeface="Carlito"/>
              </a:rPr>
              <a:t> </a:t>
            </a:r>
            <a:r>
              <a:rPr sz="2000" spc="-5">
                <a:latin typeface="Carlito"/>
                <a:cs typeface="Carlito"/>
              </a:rPr>
              <a:t>fitness.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>
              <a:latin typeface="Carlito"/>
              <a:cs typeface="Carlito"/>
            </a:endParaRPr>
          </a:p>
          <a:p>
            <a:pPr marL="12700" marR="5080">
              <a:lnSpc>
                <a:spcPct val="149200"/>
              </a:lnSpc>
              <a:tabLst>
                <a:tab pos="2595245"/>
              </a:tabLst>
            </a:pPr>
            <a:r>
              <a:rPr sz="2000" spc="-10">
                <a:latin typeface="Carlito"/>
                <a:cs typeface="Carlito"/>
              </a:rPr>
              <a:t>Participants </a:t>
            </a:r>
            <a:r>
              <a:rPr sz="2000" spc="-15">
                <a:latin typeface="Carlito"/>
                <a:cs typeface="Carlito"/>
              </a:rPr>
              <a:t>are </a:t>
            </a:r>
            <a:r>
              <a:rPr sz="2000" spc="-10">
                <a:latin typeface="Carlito"/>
                <a:cs typeface="Carlito"/>
              </a:rPr>
              <a:t>required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 spc="-25">
                <a:latin typeface="Carlito"/>
                <a:cs typeface="Carlito"/>
              </a:rPr>
              <a:t>take </a:t>
            </a:r>
            <a:r>
              <a:rPr sz="2000" spc="-5">
                <a:latin typeface="Carlito"/>
                <a:cs typeface="Carlito"/>
              </a:rPr>
              <a:t>part </a:t>
            </a:r>
            <a:r>
              <a:rPr sz="2000">
                <a:latin typeface="Carlito"/>
                <a:cs typeface="Carlito"/>
              </a:rPr>
              <a:t>in </a:t>
            </a:r>
            <a:r>
              <a:rPr sz="2000" spc="-5">
                <a:latin typeface="Carlito"/>
                <a:cs typeface="Carlito"/>
              </a:rPr>
              <a:t>some </a:t>
            </a:r>
            <a:r>
              <a:rPr sz="2000" spc="-15">
                <a:latin typeface="Carlito"/>
                <a:cs typeface="Carlito"/>
              </a:rPr>
              <a:t>form </a:t>
            </a:r>
            <a:r>
              <a:rPr sz="2000" spc="-5">
                <a:latin typeface="Carlito"/>
                <a:cs typeface="Carlito"/>
              </a:rPr>
              <a:t>of  </a:t>
            </a:r>
            <a:r>
              <a:rPr sz="2000" spc="-20">
                <a:latin typeface="Carlito"/>
                <a:cs typeface="Carlito"/>
              </a:rPr>
              <a:t>organized </a:t>
            </a:r>
            <a:r>
              <a:rPr sz="2000" spc="-15">
                <a:latin typeface="Carlito"/>
                <a:cs typeface="Carlito"/>
              </a:rPr>
              <a:t>physical </a:t>
            </a:r>
            <a:r>
              <a:rPr sz="2000" spc="-10">
                <a:latin typeface="Carlito"/>
                <a:cs typeface="Carlito"/>
              </a:rPr>
              <a:t>recreation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show </a:t>
            </a:r>
            <a:r>
              <a:rPr sz="2000" spc="-5">
                <a:latin typeface="Carlito"/>
                <a:cs typeface="Carlito"/>
              </a:rPr>
              <a:t>individual  sports, such </a:t>
            </a:r>
            <a:r>
              <a:rPr sz="2000">
                <a:latin typeface="Carlito"/>
                <a:cs typeface="Carlito"/>
              </a:rPr>
              <a:t>as </a:t>
            </a:r>
            <a:r>
              <a:rPr sz="2000" spc="-5">
                <a:latin typeface="Carlito"/>
                <a:cs typeface="Carlito"/>
              </a:rPr>
              <a:t>ball sports, </a:t>
            </a:r>
            <a:r>
              <a:rPr sz="2000" spc="-15">
                <a:latin typeface="Carlito"/>
                <a:cs typeface="Carlito"/>
              </a:rPr>
              <a:t>water </a:t>
            </a:r>
            <a:r>
              <a:rPr sz="2000" spc="-5">
                <a:latin typeface="Carlito"/>
                <a:cs typeface="Carlito"/>
              </a:rPr>
              <a:t>sports, </a:t>
            </a:r>
            <a:r>
              <a:rPr sz="2000">
                <a:latin typeface="Carlito"/>
                <a:cs typeface="Carlito"/>
              </a:rPr>
              <a:t>martial arts  and </a:t>
            </a:r>
            <a:r>
              <a:rPr sz="2000" spc="-5">
                <a:latin typeface="Carlito"/>
                <a:cs typeface="Carlito"/>
              </a:rPr>
              <a:t>athletics.</a:t>
            </a:r>
            <a:r>
              <a:rPr sz="2000" spc="-30">
                <a:latin typeface="Carlito"/>
                <a:cs typeface="Carlito"/>
              </a:rPr>
              <a:t> </a:t>
            </a:r>
            <a:r>
              <a:rPr sz="2000" spc="-5">
                <a:latin typeface="Carlito"/>
                <a:cs typeface="Carlito"/>
              </a:rPr>
              <a:t>Other	</a:t>
            </a:r>
            <a:r>
              <a:rPr sz="2000" spc="-15">
                <a:latin typeface="Carlito"/>
                <a:cs typeface="Carlito"/>
              </a:rPr>
              <a:t>physical </a:t>
            </a:r>
            <a:r>
              <a:rPr sz="2000">
                <a:latin typeface="Carlito"/>
                <a:cs typeface="Carlito"/>
              </a:rPr>
              <a:t>activities include </a:t>
            </a:r>
            <a:r>
              <a:rPr sz="2000" spc="-10">
                <a:latin typeface="Carlito"/>
                <a:cs typeface="Carlito"/>
              </a:rPr>
              <a:t>rock-  </a:t>
            </a:r>
            <a:r>
              <a:rPr sz="2000">
                <a:latin typeface="Carlito"/>
                <a:cs typeface="Carlito"/>
              </a:rPr>
              <a:t>climbing, </a:t>
            </a:r>
            <a:r>
              <a:rPr sz="2000" spc="-5">
                <a:latin typeface="Carlito"/>
                <a:cs typeface="Carlito"/>
              </a:rPr>
              <a:t>dancing </a:t>
            </a:r>
            <a:r>
              <a:rPr sz="2000">
                <a:latin typeface="Carlito"/>
                <a:cs typeface="Carlito"/>
              </a:rPr>
              <a:t>and</a:t>
            </a:r>
            <a:r>
              <a:rPr sz="2000" spc="-40">
                <a:latin typeface="Carlito"/>
                <a:cs typeface="Carlito"/>
              </a:rPr>
              <a:t> </a:t>
            </a:r>
            <a:r>
              <a:rPr sz="2000" spc="-20">
                <a:latin typeface="Carlito"/>
                <a:cs typeface="Carlito"/>
              </a:rPr>
              <a:t>yoga.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0" y="6286501"/>
            <a:ext cx="9115454" cy="1142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43127"/>
            <a:ext cx="9144000" cy="5681980"/>
            <a:chOff x="0" y="643127"/>
            <a:chExt cx="9144000" cy="5681980"/>
          </a:xfrm>
        </p:grpSpPr>
        <p:sp>
          <p:nvSpPr>
            <p:cNvPr id="4" name="object 4"/>
            <p:cNvSpPr/>
            <p:nvPr/>
          </p:nvSpPr>
          <p:spPr>
            <a:xfrm>
              <a:off x="0" y="643127"/>
              <a:ext cx="9115454" cy="1143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600" y="761999"/>
              <a:ext cx="2971800" cy="1828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72200" y="2514600"/>
              <a:ext cx="2971800" cy="3810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61999"/>
              <a:ext cx="3276599" cy="18288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08775" y="761999"/>
              <a:ext cx="2935224" cy="18288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590800"/>
              <a:ext cx="6172199" cy="37338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3174" y="6807"/>
            <a:ext cx="521497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>
                <a:latin typeface="Carlito"/>
                <a:cs typeface="Carlito"/>
              </a:rPr>
              <a:t>Adventurous</a:t>
            </a:r>
            <a:r>
              <a:rPr sz="2800" b="0" spc="-65">
                <a:latin typeface="Carlito"/>
                <a:cs typeface="Carlito"/>
              </a:rPr>
              <a:t> </a:t>
            </a:r>
            <a:r>
              <a:rPr sz="2800" b="0">
                <a:latin typeface="Carlito"/>
                <a:cs typeface="Carlito"/>
              </a:rPr>
              <a:t>Journey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28650" y="1684147"/>
            <a:ext cx="7886699" cy="31150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24154" marR="5080">
              <a:lnSpc>
                <a:spcPct val="101099"/>
              </a:lnSpc>
              <a:spcBef>
                <a:spcPts val="60"/>
              </a:spcBef>
            </a:pPr>
            <a:r>
              <a:rPr sz="2800" b="1">
                <a:latin typeface="Carlito"/>
                <a:cs typeface="Carlito"/>
              </a:rPr>
              <a:t>Aim: </a:t>
            </a:r>
            <a:r>
              <a:rPr sz="2000" spc="-15"/>
              <a:t>to encourage </a:t>
            </a:r>
            <a:r>
              <a:rPr sz="2000"/>
              <a:t>a </a:t>
            </a:r>
            <a:r>
              <a:rPr sz="2000" spc="-5"/>
              <a:t>spirit of </a:t>
            </a:r>
            <a:r>
              <a:rPr sz="2000" spc="-10"/>
              <a:t>adventure </a:t>
            </a:r>
            <a:r>
              <a:rPr sz="2000"/>
              <a:t>and </a:t>
            </a:r>
            <a:r>
              <a:rPr sz="2000" spc="-10"/>
              <a:t>discovery </a:t>
            </a:r>
            <a:r>
              <a:rPr sz="2000" spc="-5"/>
              <a:t>whilst  undertaking </a:t>
            </a:r>
            <a:r>
              <a:rPr sz="2000"/>
              <a:t>a </a:t>
            </a:r>
            <a:r>
              <a:rPr sz="2000" spc="-5"/>
              <a:t>journey </a:t>
            </a:r>
            <a:r>
              <a:rPr sz="2000"/>
              <a:t>in a</a:t>
            </a:r>
            <a:r>
              <a:rPr sz="2000" spc="-15"/>
              <a:t> </a:t>
            </a:r>
            <a:r>
              <a:rPr sz="2000" spc="-10"/>
              <a:t>group.</a:t>
            </a:r>
            <a:endParaRPr sz="2800">
              <a:latin typeface="Carlito"/>
              <a:cs typeface="Carlito"/>
            </a:endParaRPr>
          </a:p>
          <a:p>
            <a:pPr marL="211454">
              <a:lnSpc>
                <a:spcPct val="100000"/>
              </a:lnSpc>
              <a:spcBef>
                <a:spcPts val="5"/>
              </a:spcBef>
            </a:pPr>
            <a:endParaRPr sz="2800">
              <a:latin typeface="Carlito"/>
              <a:cs typeface="Carlito"/>
            </a:endParaRPr>
          </a:p>
          <a:p>
            <a:pPr marL="224154" marR="226060">
              <a:lnSpc>
                <a:spcPct val="98100"/>
              </a:lnSpc>
              <a:tabLst>
                <a:tab pos="5401945"/>
              </a:tabLst>
            </a:pPr>
            <a:r>
              <a:rPr sz="2000" spc="-5"/>
              <a:t>The journey </a:t>
            </a:r>
            <a:r>
              <a:rPr sz="2000" spc="-15"/>
              <a:t>may </a:t>
            </a:r>
            <a:r>
              <a:rPr sz="2000" spc="-5"/>
              <a:t>be </a:t>
            </a:r>
            <a:r>
              <a:rPr sz="2000"/>
              <a:t>an </a:t>
            </a:r>
            <a:r>
              <a:rPr sz="2000" spc="-10"/>
              <a:t>exploration, </a:t>
            </a:r>
            <a:r>
              <a:rPr sz="2000" spc="-5"/>
              <a:t>expedition or </a:t>
            </a:r>
            <a:r>
              <a:rPr sz="2000"/>
              <a:t>an </a:t>
            </a:r>
            <a:r>
              <a:rPr sz="2000" spc="-5"/>
              <a:t>other  </a:t>
            </a:r>
            <a:r>
              <a:rPr sz="2000" spc="-10"/>
              <a:t>adventurous </a:t>
            </a:r>
            <a:r>
              <a:rPr sz="2000" spc="-5"/>
              <a:t>journey </a:t>
            </a:r>
            <a:r>
              <a:rPr sz="2000"/>
              <a:t>and </a:t>
            </a:r>
            <a:r>
              <a:rPr sz="2000" spc="-5"/>
              <a:t>can be done </a:t>
            </a:r>
            <a:r>
              <a:rPr sz="2000" spc="-10"/>
              <a:t>by </a:t>
            </a:r>
            <a:r>
              <a:rPr sz="2000" spc="-15"/>
              <a:t>foot, </a:t>
            </a:r>
            <a:r>
              <a:rPr sz="2000" spc="-5"/>
              <a:t>bicycle, </a:t>
            </a:r>
            <a:r>
              <a:rPr sz="2000" spc="-10"/>
              <a:t>boat,  </a:t>
            </a:r>
            <a:r>
              <a:rPr sz="2000" spc="-5"/>
              <a:t>horseback </a:t>
            </a:r>
            <a:r>
              <a:rPr sz="2000" spc="-10"/>
              <a:t>etc. Proper training </a:t>
            </a:r>
            <a:r>
              <a:rPr sz="2000"/>
              <a:t>and </a:t>
            </a:r>
            <a:r>
              <a:rPr sz="2000" spc="-10"/>
              <a:t>preparation, </a:t>
            </a:r>
            <a:r>
              <a:rPr sz="2000" spc="-15"/>
              <a:t>self-reliance  </a:t>
            </a:r>
            <a:r>
              <a:rPr sz="2000"/>
              <a:t>and the </a:t>
            </a:r>
            <a:r>
              <a:rPr sz="2000" spc="-10"/>
              <a:t>exploration of</a:t>
            </a:r>
            <a:r>
              <a:rPr sz="2000" spc="45"/>
              <a:t> </a:t>
            </a:r>
            <a:r>
              <a:rPr sz="2000" spc="-5"/>
              <a:t>new</a:t>
            </a:r>
            <a:r>
              <a:rPr sz="2000" spc="5"/>
              <a:t> </a:t>
            </a:r>
            <a:r>
              <a:rPr sz="2000" spc="-10"/>
              <a:t>surroundings	</a:t>
            </a:r>
            <a:r>
              <a:rPr sz="2000" spc="-15"/>
              <a:t>are </a:t>
            </a:r>
            <a:r>
              <a:rPr sz="2000"/>
              <a:t>the </a:t>
            </a:r>
            <a:r>
              <a:rPr sz="2000" spc="-25"/>
              <a:t>key  </a:t>
            </a:r>
            <a:r>
              <a:rPr sz="2000" spc="-5"/>
              <a:t>elements</a:t>
            </a:r>
            <a:r>
              <a:rPr spc="-5"/>
              <a:t>.</a:t>
            </a:r>
            <a:endParaRPr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9525" y="6286501"/>
            <a:ext cx="9134474" cy="1142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43127"/>
            <a:ext cx="9144000" cy="2862580"/>
            <a:chOff x="0" y="643127"/>
            <a:chExt cx="9144000" cy="2862580"/>
          </a:xfrm>
        </p:grpSpPr>
        <p:sp>
          <p:nvSpPr>
            <p:cNvPr id="4" name="object 4"/>
            <p:cNvSpPr/>
            <p:nvPr/>
          </p:nvSpPr>
          <p:spPr>
            <a:xfrm>
              <a:off x="9525" y="643127"/>
              <a:ext cx="9134474" cy="1143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999"/>
              <a:ext cx="2209799" cy="2743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4800" y="761999"/>
              <a:ext cx="3040379" cy="25908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162800" y="762000"/>
            <a:ext cx="1981200" cy="5506720"/>
            <a:chOff x="7162800" y="762000"/>
            <a:chExt cx="1981200" cy="5506720"/>
          </a:xfrm>
        </p:grpSpPr>
        <p:sp>
          <p:nvSpPr>
            <p:cNvPr id="8" name="object 8"/>
            <p:cNvSpPr/>
            <p:nvPr/>
          </p:nvSpPr>
          <p:spPr>
            <a:xfrm>
              <a:off x="7162800" y="4800600"/>
              <a:ext cx="1981200" cy="146761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62800" y="762000"/>
              <a:ext cx="1981200" cy="41148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057400" y="4800600"/>
            <a:ext cx="1905000" cy="14859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962400" y="4800600"/>
            <a:ext cx="3276600" cy="1524000"/>
            <a:chOff x="3962400" y="4800600"/>
            <a:chExt cx="3276600" cy="1524000"/>
          </a:xfrm>
        </p:grpSpPr>
        <p:sp>
          <p:nvSpPr>
            <p:cNvPr id="12" name="object 12"/>
            <p:cNvSpPr/>
            <p:nvPr/>
          </p:nvSpPr>
          <p:spPr>
            <a:xfrm>
              <a:off x="5638800" y="4800600"/>
              <a:ext cx="1600200" cy="144780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2400" y="4800600"/>
              <a:ext cx="1676400" cy="1524000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0" y="3429000"/>
            <a:ext cx="2209799" cy="1397508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762000"/>
            <a:ext cx="7162800" cy="5562600"/>
            <a:chOff x="0" y="762000"/>
            <a:chExt cx="7162800" cy="5562600"/>
          </a:xfrm>
        </p:grpSpPr>
        <p:sp>
          <p:nvSpPr>
            <p:cNvPr id="16" name="object 16"/>
            <p:cNvSpPr/>
            <p:nvPr/>
          </p:nvSpPr>
          <p:spPr>
            <a:xfrm>
              <a:off x="2209799" y="762000"/>
              <a:ext cx="1905000" cy="2590800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09799" y="3352800"/>
              <a:ext cx="2286000" cy="1447800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5800" y="3352800"/>
              <a:ext cx="2667000" cy="1429512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800600"/>
              <a:ext cx="2209799" cy="152400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-38100" y="0"/>
            <a:ext cx="9182100" cy="6858000"/>
            <a:chOff x="-38100" y="0"/>
            <a:chExt cx="9182100" cy="68580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8100" y="6286520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</p:grpSp>
      <p:pic>
        <p:nvPicPr>
          <p:cNvPr id="32770" name="Picture 2" descr="http://www.jfranews.com/assets/news_gallery/53302_3_135945026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143000"/>
            <a:ext cx="2459404" cy="4038600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52800" y="1638806"/>
            <a:ext cx="510540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“ These young people, like young people everywhere, deserve a future they can prosper in, A future with opportunity and hope.”</a:t>
            </a:r>
          </a:p>
          <a:p>
            <a:pPr algn="just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n-US">
              <a:latin typeface="Garamond" pitchFamily="18" charset="0"/>
            </a:endParaRPr>
          </a:p>
          <a:p>
            <a:pPr algn="just"/>
            <a:endParaRPr lang="en-US">
              <a:latin typeface="Garamond" pitchFamily="18" charset="0"/>
            </a:endParaRPr>
          </a:p>
          <a:p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HM King Abdullah II</a:t>
            </a:r>
          </a:p>
          <a:p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From the keynote address at the World Economic Forum</a:t>
            </a:r>
          </a:p>
          <a:p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Jordan Valley June 21, 2003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795" y="0"/>
            <a:ext cx="578647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>
                <a:latin typeface="Carlito"/>
                <a:cs typeface="Carlito"/>
              </a:rPr>
              <a:t>Residential</a:t>
            </a:r>
            <a:r>
              <a:rPr sz="3600" b="0" spc="-70">
                <a:latin typeface="Carlito"/>
                <a:cs typeface="Carlito"/>
              </a:rPr>
              <a:t> </a:t>
            </a:r>
            <a:r>
              <a:rPr sz="3600" b="0" spc="-5">
                <a:latin typeface="Carlito"/>
                <a:cs typeface="Carlito"/>
              </a:rPr>
              <a:t>project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66442"/>
            <a:ext cx="748474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5">
                <a:latin typeface="Carlito"/>
                <a:cs typeface="Carlito"/>
              </a:rPr>
              <a:t>Young </a:t>
            </a:r>
            <a:r>
              <a:rPr sz="2000" spc="-5">
                <a:latin typeface="Carlito"/>
                <a:cs typeface="Carlito"/>
              </a:rPr>
              <a:t>people </a:t>
            </a:r>
            <a:r>
              <a:rPr sz="2000" spc="-10">
                <a:latin typeface="Carlito"/>
                <a:cs typeface="Carlito"/>
              </a:rPr>
              <a:t>are required </a:t>
            </a:r>
            <a:r>
              <a:rPr sz="2000" spc="-15">
                <a:latin typeface="Carlito"/>
                <a:cs typeface="Carlito"/>
              </a:rPr>
              <a:t>to undertake </a:t>
            </a:r>
            <a:r>
              <a:rPr sz="2000">
                <a:latin typeface="Carlito"/>
                <a:cs typeface="Carlito"/>
              </a:rPr>
              <a:t>a </a:t>
            </a:r>
            <a:r>
              <a:rPr sz="2000" spc="-5">
                <a:latin typeface="Carlito"/>
                <a:cs typeface="Carlito"/>
              </a:rPr>
              <a:t>residential </a:t>
            </a:r>
            <a:r>
              <a:rPr sz="2000" spc="-10">
                <a:latin typeface="Carlito"/>
                <a:cs typeface="Carlito"/>
              </a:rPr>
              <a:t>project  </a:t>
            </a:r>
            <a:r>
              <a:rPr sz="2000" spc="-15">
                <a:latin typeface="Carlito"/>
                <a:cs typeface="Carlito"/>
              </a:rPr>
              <a:t>at </a:t>
            </a:r>
            <a:r>
              <a:rPr sz="2000">
                <a:latin typeface="Carlito"/>
                <a:cs typeface="Carlito"/>
              </a:rPr>
              <a:t>Gold</a:t>
            </a:r>
            <a:r>
              <a:rPr sz="2000" spc="-15">
                <a:latin typeface="Carlito"/>
                <a:cs typeface="Carlito"/>
              </a:rPr>
              <a:t> </a:t>
            </a:r>
            <a:r>
              <a:rPr sz="2000" spc="-10">
                <a:latin typeface="Carlito"/>
                <a:cs typeface="Carlito"/>
              </a:rPr>
              <a:t>Level.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2700" marR="524510">
              <a:lnSpc>
                <a:spcPct val="100299"/>
              </a:lnSpc>
              <a:spcBef>
                <a:spcPts val="5"/>
              </a:spcBef>
            </a:pPr>
            <a:r>
              <a:rPr sz="2000" spc="-5">
                <a:latin typeface="Carlito"/>
                <a:cs typeface="Carlito"/>
              </a:rPr>
              <a:t>This </a:t>
            </a:r>
            <a:r>
              <a:rPr sz="2000">
                <a:latin typeface="Carlito"/>
                <a:cs typeface="Carlito"/>
              </a:rPr>
              <a:t>is </a:t>
            </a:r>
            <a:r>
              <a:rPr sz="2000" spc="-10">
                <a:latin typeface="Carlito"/>
                <a:cs typeface="Carlito"/>
              </a:rPr>
              <a:t>intended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 spc="-10">
                <a:latin typeface="Carlito"/>
                <a:cs typeface="Carlito"/>
              </a:rPr>
              <a:t>broaden </a:t>
            </a:r>
            <a:r>
              <a:rPr sz="2000">
                <a:latin typeface="Carlito"/>
                <a:cs typeface="Carlito"/>
              </a:rPr>
              <a:t>their </a:t>
            </a:r>
            <a:r>
              <a:rPr sz="2000" spc="-5">
                <a:latin typeface="Carlito"/>
                <a:cs typeface="Carlito"/>
              </a:rPr>
              <a:t>experience </a:t>
            </a:r>
            <a:r>
              <a:rPr sz="2000" spc="-10">
                <a:latin typeface="Carlito"/>
                <a:cs typeface="Carlito"/>
              </a:rPr>
              <a:t>through  </a:t>
            </a:r>
            <a:r>
              <a:rPr sz="2000" spc="-15">
                <a:latin typeface="Carlito"/>
                <a:cs typeface="Carlito"/>
              </a:rPr>
              <a:t>involvement </a:t>
            </a:r>
            <a:r>
              <a:rPr sz="2000">
                <a:latin typeface="Carlito"/>
                <a:cs typeface="Carlito"/>
              </a:rPr>
              <a:t>with </a:t>
            </a:r>
            <a:r>
              <a:rPr sz="2000" spc="-10">
                <a:latin typeface="Carlito"/>
                <a:cs typeface="Carlito"/>
              </a:rPr>
              <a:t>others </a:t>
            </a:r>
            <a:r>
              <a:rPr sz="2000">
                <a:latin typeface="Carlito"/>
                <a:cs typeface="Carlito"/>
              </a:rPr>
              <a:t>( who </a:t>
            </a:r>
            <a:r>
              <a:rPr sz="2000" spc="-15">
                <a:latin typeface="Carlito"/>
                <a:cs typeface="Carlito"/>
              </a:rPr>
              <a:t>are </a:t>
            </a:r>
            <a:r>
              <a:rPr sz="2000" spc="-5">
                <a:latin typeface="Carlito"/>
                <a:cs typeface="Carlito"/>
              </a:rPr>
              <a:t>not </a:t>
            </a:r>
            <a:r>
              <a:rPr sz="2000">
                <a:latin typeface="Carlito"/>
                <a:cs typeface="Carlito"/>
              </a:rPr>
              <a:t>their </a:t>
            </a:r>
            <a:r>
              <a:rPr sz="2000" spc="-15">
                <a:latin typeface="Carlito"/>
                <a:cs typeface="Carlito"/>
              </a:rPr>
              <a:t>everyday  </a:t>
            </a:r>
            <a:r>
              <a:rPr sz="2000" spc="-10">
                <a:latin typeface="Carlito"/>
                <a:cs typeface="Carlito"/>
              </a:rPr>
              <a:t>companions) </a:t>
            </a:r>
            <a:r>
              <a:rPr sz="2000">
                <a:latin typeface="Carlito"/>
                <a:cs typeface="Carlito"/>
              </a:rPr>
              <a:t>in a </a:t>
            </a:r>
            <a:r>
              <a:rPr sz="2000" spc="-10">
                <a:latin typeface="Carlito"/>
                <a:cs typeface="Carlito"/>
              </a:rPr>
              <a:t>residential setting </a:t>
            </a:r>
            <a:r>
              <a:rPr sz="2000" spc="-15">
                <a:latin typeface="Carlito"/>
                <a:cs typeface="Carlito"/>
              </a:rPr>
              <a:t>over </a:t>
            </a:r>
            <a:r>
              <a:rPr sz="2000">
                <a:latin typeface="Carlito"/>
                <a:cs typeface="Carlito"/>
              </a:rPr>
              <a:t>a </a:t>
            </a:r>
            <a:r>
              <a:rPr sz="2000" spc="-5">
                <a:latin typeface="Carlito"/>
                <a:cs typeface="Carlito"/>
              </a:rPr>
              <a:t>period of </a:t>
            </a:r>
            <a:r>
              <a:rPr sz="2000" spc="-10">
                <a:latin typeface="Carlito"/>
                <a:cs typeface="Carlito"/>
              </a:rPr>
              <a:t>five  consecutive</a:t>
            </a:r>
            <a:r>
              <a:rPr sz="2000" spc="-5">
                <a:latin typeface="Carlito"/>
                <a:cs typeface="Carlito"/>
              </a:rPr>
              <a:t> </a:t>
            </a:r>
            <a:r>
              <a:rPr sz="2000" spc="-20">
                <a:latin typeface="Carlito"/>
                <a:cs typeface="Carlito"/>
              </a:rPr>
              <a:t>days.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bject 3"/>
          <p:cNvSpPr txBox="1"/>
          <p:nvPr/>
        </p:nvSpPr>
        <p:spPr>
          <a:xfrm>
            <a:off x="533400" y="2049135"/>
            <a:ext cx="8382000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-45">
                <a:latin typeface="Carlito"/>
                <a:cs typeface="Carlito"/>
              </a:rPr>
              <a:t>The Award and the pandemic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-45">
                <a:latin typeface="Carlito"/>
                <a:cs typeface="Carlito"/>
              </a:rPr>
              <a:t>Future Plans </a:t>
            </a:r>
            <a:endParaRPr sz="4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48491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-27180" y="0"/>
            <a:ext cx="9209280" cy="6858000"/>
            <a:chOff x="-65280" y="0"/>
            <a:chExt cx="9209280" cy="6858000"/>
          </a:xfrm>
        </p:grpSpPr>
        <p:sp>
          <p:nvSpPr>
            <p:cNvPr id="5" name="Rectangle 4"/>
            <p:cNvSpPr/>
            <p:nvPr/>
          </p:nvSpPr>
          <p:spPr>
            <a:xfrm>
              <a:off x="-38100" y="0"/>
              <a:ext cx="9144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65280" y="6663999"/>
              <a:ext cx="9182100" cy="1143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-24273" y="926378"/>
            <a:ext cx="89686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b="1">
                <a:cs typeface="Traditional Arabic" pitchFamily="2" charset="-78"/>
              </a:rPr>
              <a:t>أصبح التسجيل في الجائزة الكتروني على موقع سجل الجائزة الجائزة المحوسب</a:t>
            </a:r>
          </a:p>
          <a:p>
            <a:pPr algn="ctr"/>
            <a:r>
              <a:rPr lang="en-US" sz="3200" b="1">
                <a:cs typeface="Traditional Arabic" pitchFamily="2" charset="-78"/>
              </a:rPr>
              <a:t>Registration for the Award is now electronic on the Online Record Book </a:t>
            </a:r>
            <a:endParaRPr lang="ar-JO" sz="3200" b="1">
              <a:cs typeface="Traditional Arabic" pitchFamily="2" charset="-78"/>
            </a:endParaRPr>
          </a:p>
          <a:p>
            <a:pPr algn="r"/>
            <a:r>
              <a:rPr lang="en-US" sz="4000" b="1">
                <a:cs typeface="Traditional Arabic" pitchFamily="2" charset="-78"/>
                <a:hlinkClick r:id="rId4"/>
              </a:rPr>
              <a:t>https://www.onlinerecordbook.org/fo/</a:t>
            </a:r>
            <a:endParaRPr lang="en-US" sz="4000" b="1">
              <a:cs typeface="Traditional Arabic" pitchFamily="2" charset="-78"/>
            </a:endParaRPr>
          </a:p>
          <a:p>
            <a:pPr algn="r"/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71B72D-4607-4305-99F0-21158D5DB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70" y="3186111"/>
            <a:ext cx="8172400" cy="33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544655"/>
      </p:ext>
    </p:extLst>
  </p:cSld>
  <p:clrMapOvr>
    <a:masterClrMapping/>
  </p:clrMapOvr>
  <p:transition spd="med">
    <p:wipe dir="r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-38100" y="0"/>
            <a:ext cx="9182100" cy="6858000"/>
            <a:chOff x="-38100" y="0"/>
            <a:chExt cx="9182100" cy="6858000"/>
          </a:xfrm>
        </p:grpSpPr>
        <p:sp>
          <p:nvSpPr>
            <p:cNvPr id="5" name="Rectangle 4"/>
            <p:cNvSpPr/>
            <p:nvPr/>
          </p:nvSpPr>
          <p:spPr>
            <a:xfrm>
              <a:off x="-38100" y="0"/>
              <a:ext cx="9144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286520"/>
              <a:ext cx="9182100" cy="1143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115616" y="0"/>
            <a:ext cx="6408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/>
            <a:r>
              <a:rPr lang="en-US" sz="3600" b="1">
                <a:cs typeface="Traditional Arabic" pitchFamily="2" charset="-78"/>
              </a:rPr>
              <a:t>Media and visual identity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820406"/>
            <a:ext cx="41868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/>
              <a:t>  </a:t>
            </a:r>
            <a:r>
              <a:rPr lang="en-US" sz="2000" b="1"/>
              <a:t>El Hassan youth Award Website    </a:t>
            </a:r>
            <a:r>
              <a:rPr lang="ar-JO" sz="2000" b="1"/>
              <a:t> </a:t>
            </a:r>
            <a:r>
              <a:rPr lang="en-US" sz="2000" b="1"/>
              <a:t>  </a:t>
            </a:r>
            <a:endParaRPr lang="ar-JO" sz="2000" b="1"/>
          </a:p>
        </p:txBody>
      </p:sp>
      <p:pic>
        <p:nvPicPr>
          <p:cNvPr id="25602" name="Picture 2" descr="C:\Users\HigherAdmin\Desktop\Untitled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1285860"/>
            <a:ext cx="8001056" cy="495427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48B1D5-6AB7-45FF-96A6-A97B169A544D}"/>
              </a:ext>
            </a:extLst>
          </p:cNvPr>
          <p:cNvSpPr txBox="1"/>
          <p:nvPr/>
        </p:nvSpPr>
        <p:spPr>
          <a:xfrm>
            <a:off x="4644008" y="8533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http://www.hyaward.org.jo/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929576"/>
      </p:ext>
    </p:extLst>
  </p:cSld>
  <p:clrMapOvr>
    <a:masterClrMapping/>
  </p:clrMapOvr>
  <p:transition spd="med">
    <p:wipe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-38100" y="0"/>
            <a:ext cx="9182100" cy="6858000"/>
            <a:chOff x="-38100" y="0"/>
            <a:chExt cx="9182100" cy="6858000"/>
          </a:xfrm>
        </p:grpSpPr>
        <p:sp>
          <p:nvSpPr>
            <p:cNvPr id="5" name="Rectangle 4"/>
            <p:cNvSpPr/>
            <p:nvPr/>
          </p:nvSpPr>
          <p:spPr>
            <a:xfrm>
              <a:off x="-38100" y="0"/>
              <a:ext cx="9144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286520"/>
              <a:ext cx="9182100" cy="1143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133600" y="0"/>
            <a:ext cx="4405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/>
            <a:r>
              <a:rPr lang="ar-JO" sz="3600" b="1">
                <a:cs typeface="Traditional Arabic" pitchFamily="2" charset="-78"/>
              </a:rPr>
              <a:t>الاعلام و الهوية المرئية </a:t>
            </a:r>
            <a:endParaRPr lang="en-US" sz="3600" b="1"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367" y="827042"/>
            <a:ext cx="52673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b="1"/>
              <a:t>بوابة حملة الجوائز و مغامري سابلة الحسن</a:t>
            </a:r>
          </a:p>
        </p:txBody>
      </p:sp>
      <p:pic>
        <p:nvPicPr>
          <p:cNvPr id="26626" name="Picture 2" descr="C:\Users\HigherAdmin\Desktop\3png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7098" y="1428736"/>
            <a:ext cx="8712620" cy="471490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20AE86-5BBB-42F7-B3AB-4ED7B51A095F}"/>
              </a:ext>
            </a:extLst>
          </p:cNvPr>
          <p:cNvSpPr txBox="1"/>
          <p:nvPr/>
        </p:nvSpPr>
        <p:spPr>
          <a:xfrm>
            <a:off x="1475656" y="833609"/>
            <a:ext cx="384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http://alumni.hyaward.org.jo/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747470"/>
      </p:ext>
    </p:extLst>
  </p:cSld>
  <p:clrMapOvr>
    <a:masterClrMapping/>
  </p:clrMapOvr>
  <p:transition spd="med">
    <p:wipe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349707" y="785794"/>
            <a:ext cx="8302625" cy="37247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US" sz="2000" b="1" spc="-5">
                <a:latin typeface="Carlito"/>
                <a:cs typeface="Carlito"/>
              </a:rPr>
              <a:t>Recommended Projects 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n-US" sz="2000" b="1" spc="-5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5">
                <a:latin typeface="Carlito"/>
                <a:cs typeface="Carlito"/>
              </a:rPr>
              <a:t>A. Extending healthcare </a:t>
            </a:r>
            <a:r>
              <a:rPr sz="2000" b="1">
                <a:latin typeface="Carlito"/>
                <a:cs typeface="Carlito"/>
              </a:rPr>
              <a:t>support </a:t>
            </a:r>
            <a:r>
              <a:rPr sz="2000" b="1" spc="-10">
                <a:latin typeface="Carlito"/>
                <a:cs typeface="Carlito"/>
              </a:rPr>
              <a:t>to </a:t>
            </a:r>
            <a:r>
              <a:rPr sz="2000" b="1" spc="-15">
                <a:latin typeface="Carlito"/>
                <a:cs typeface="Carlito"/>
              </a:rPr>
              <a:t>governorates </a:t>
            </a:r>
            <a:r>
              <a:rPr sz="2000" b="1" spc="-5">
                <a:latin typeface="Carlito"/>
                <a:cs typeface="Carlito"/>
              </a:rPr>
              <a:t>across </a:t>
            </a:r>
            <a:r>
              <a:rPr sz="2000" b="1">
                <a:latin typeface="Carlito"/>
                <a:cs typeface="Carlito"/>
              </a:rPr>
              <a:t>the</a:t>
            </a:r>
            <a:r>
              <a:rPr sz="2000" b="1" spc="60">
                <a:latin typeface="Carlito"/>
                <a:cs typeface="Carlito"/>
              </a:rPr>
              <a:t> </a:t>
            </a:r>
            <a:r>
              <a:rPr sz="2000" b="1" spc="-15">
                <a:latin typeface="Carlito"/>
                <a:cs typeface="Carlito"/>
              </a:rPr>
              <a:t>country</a:t>
            </a:r>
            <a:r>
              <a:rPr sz="2000" spc="-15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>
                <a:latin typeface="Carlito"/>
                <a:cs typeface="Carlito"/>
              </a:rPr>
              <a:t>1. El </a:t>
            </a:r>
            <a:r>
              <a:rPr sz="2000" spc="-5">
                <a:latin typeface="Carlito"/>
                <a:cs typeface="Carlito"/>
              </a:rPr>
              <a:t>Hassan </a:t>
            </a:r>
            <a:r>
              <a:rPr sz="2000" spc="-35">
                <a:latin typeface="Carlito"/>
                <a:cs typeface="Carlito"/>
              </a:rPr>
              <a:t>Youth </a:t>
            </a:r>
            <a:r>
              <a:rPr sz="2000" spc="-15">
                <a:latin typeface="Carlito"/>
                <a:cs typeface="Carlito"/>
              </a:rPr>
              <a:t>Award </a:t>
            </a:r>
            <a:r>
              <a:rPr sz="2000" spc="-10">
                <a:latin typeface="Carlito"/>
                <a:cs typeface="Carlito"/>
              </a:rPr>
              <a:t>can </a:t>
            </a:r>
            <a:r>
              <a:rPr sz="2000">
                <a:latin typeface="Carlito"/>
                <a:cs typeface="Carlito"/>
              </a:rPr>
              <a:t>act as a </a:t>
            </a:r>
            <a:r>
              <a:rPr sz="2000" spc="-15">
                <a:latin typeface="Carlito"/>
                <a:cs typeface="Carlito"/>
              </a:rPr>
              <a:t>catalyst </a:t>
            </a:r>
            <a:r>
              <a:rPr sz="2000" spc="-5">
                <a:latin typeface="Carlito"/>
                <a:cs typeface="Carlito"/>
              </a:rPr>
              <a:t>in bringing funds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 spc="-5">
                <a:latin typeface="Carlito"/>
                <a:cs typeface="Carlito"/>
              </a:rPr>
              <a:t>the hospital  (i.e., </a:t>
            </a:r>
            <a:r>
              <a:rPr sz="2000">
                <a:latin typeface="Carlito"/>
                <a:cs typeface="Carlito"/>
              </a:rPr>
              <a:t>Prince </a:t>
            </a:r>
            <a:r>
              <a:rPr sz="2000" spc="-10">
                <a:latin typeface="Carlito"/>
                <a:cs typeface="Carlito"/>
              </a:rPr>
              <a:t>Hamzah </a:t>
            </a:r>
            <a:r>
              <a:rPr sz="2000" spc="-5">
                <a:latin typeface="Carlito"/>
                <a:cs typeface="Carlito"/>
              </a:rPr>
              <a:t>Hospital)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work </a:t>
            </a:r>
            <a:r>
              <a:rPr sz="2000" spc="-5">
                <a:latin typeface="Carlito"/>
                <a:cs typeface="Carlito"/>
              </a:rPr>
              <a:t>out </a:t>
            </a:r>
            <a:r>
              <a:rPr sz="2000">
                <a:latin typeface="Carlito"/>
                <a:cs typeface="Carlito"/>
              </a:rPr>
              <a:t>an </a:t>
            </a:r>
            <a:r>
              <a:rPr sz="2000" spc="-10">
                <a:latin typeface="Carlito"/>
                <a:cs typeface="Carlito"/>
              </a:rPr>
              <a:t>arrangement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 spc="-10">
                <a:latin typeface="Carlito"/>
                <a:cs typeface="Carlito"/>
              </a:rPr>
              <a:t>provide </a:t>
            </a:r>
            <a:r>
              <a:rPr sz="2000" spc="-5">
                <a:latin typeface="Carlito"/>
                <a:cs typeface="Carlito"/>
              </a:rPr>
              <a:t>funds  </a:t>
            </a:r>
            <a:r>
              <a:rPr sz="2000" spc="-15">
                <a:latin typeface="Carlito"/>
                <a:cs typeface="Carlito"/>
              </a:rPr>
              <a:t>for </a:t>
            </a:r>
            <a:r>
              <a:rPr sz="2000" spc="-10">
                <a:latin typeface="Carlito"/>
                <a:cs typeface="Carlito"/>
              </a:rPr>
              <a:t>setting </a:t>
            </a:r>
            <a:r>
              <a:rPr sz="2000" spc="-5">
                <a:latin typeface="Carlito"/>
                <a:cs typeface="Carlito"/>
              </a:rPr>
              <a:t>up Covid-19 testing locations, </a:t>
            </a:r>
            <a:r>
              <a:rPr sz="2000" spc="-10">
                <a:latin typeface="Carlito"/>
                <a:cs typeface="Carlito"/>
              </a:rPr>
              <a:t>or </a:t>
            </a:r>
            <a:r>
              <a:rPr sz="2000" spc="-5">
                <a:latin typeface="Carlito"/>
                <a:cs typeface="Carlito"/>
              </a:rPr>
              <a:t>vaccination in under-served areas-  </a:t>
            </a:r>
            <a:r>
              <a:rPr sz="2000" spc="-10">
                <a:latin typeface="Carlito"/>
                <a:cs typeface="Carlito"/>
              </a:rPr>
              <a:t>maybe even </a:t>
            </a:r>
            <a:r>
              <a:rPr sz="2000">
                <a:latin typeface="Carlito"/>
                <a:cs typeface="Carlito"/>
              </a:rPr>
              <a:t>supply them </a:t>
            </a:r>
            <a:r>
              <a:rPr sz="2000" spc="-5">
                <a:latin typeface="Carlito"/>
                <a:cs typeface="Carlito"/>
              </a:rPr>
              <a:t>with needed medications (i.e., Vitamine </a:t>
            </a:r>
            <a:r>
              <a:rPr sz="2000" spc="-25">
                <a:latin typeface="Carlito"/>
                <a:cs typeface="Carlito"/>
              </a:rPr>
              <a:t>D, </a:t>
            </a:r>
            <a:r>
              <a:rPr sz="2000" spc="-15">
                <a:latin typeface="Carlito"/>
                <a:cs typeface="Carlito"/>
              </a:rPr>
              <a:t>C,  </a:t>
            </a:r>
            <a:r>
              <a:rPr sz="2000" spc="-5">
                <a:latin typeface="Carlito"/>
                <a:cs typeface="Carlito"/>
              </a:rPr>
              <a:t>antibiotics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5">
                <a:latin typeface="Carlito"/>
                <a:cs typeface="Carlito"/>
              </a:rPr>
              <a:t>Zinc) or other needed </a:t>
            </a:r>
            <a:r>
              <a:rPr sz="2000" spc="-10">
                <a:latin typeface="Carlito"/>
                <a:cs typeface="Carlito"/>
              </a:rPr>
              <a:t>provisions. </a:t>
            </a:r>
            <a:r>
              <a:rPr sz="2000" spc="-5">
                <a:latin typeface="Carlito"/>
                <a:cs typeface="Carlito"/>
              </a:rPr>
              <a:t>They </a:t>
            </a:r>
            <a:r>
              <a:rPr sz="2000" spc="-10">
                <a:latin typeface="Carlito"/>
                <a:cs typeface="Carlito"/>
              </a:rPr>
              <a:t>can enroll </a:t>
            </a:r>
            <a:r>
              <a:rPr sz="2000" spc="-15">
                <a:latin typeface="Carlito"/>
                <a:cs typeface="Carlito"/>
              </a:rPr>
              <a:t>volunteers  from </a:t>
            </a:r>
            <a:r>
              <a:rPr sz="2000">
                <a:latin typeface="Carlito"/>
                <a:cs typeface="Carlito"/>
              </a:rPr>
              <a:t>within </a:t>
            </a:r>
            <a:r>
              <a:rPr sz="2000" spc="-5">
                <a:latin typeface="Carlito"/>
                <a:cs typeface="Carlito"/>
              </a:rPr>
              <a:t>the </a:t>
            </a:r>
            <a:r>
              <a:rPr sz="2000">
                <a:latin typeface="Carlito"/>
                <a:cs typeface="Carlito"/>
              </a:rPr>
              <a:t>El </a:t>
            </a:r>
            <a:r>
              <a:rPr sz="2000" spc="-5">
                <a:latin typeface="Carlito"/>
                <a:cs typeface="Carlito"/>
              </a:rPr>
              <a:t>Hassan </a:t>
            </a:r>
            <a:r>
              <a:rPr sz="2000" spc="-35">
                <a:latin typeface="Carlito"/>
                <a:cs typeface="Carlito"/>
              </a:rPr>
              <a:t>Youth </a:t>
            </a:r>
            <a:r>
              <a:rPr sz="2000" spc="-15">
                <a:latin typeface="Carlito"/>
                <a:cs typeface="Carlito"/>
              </a:rPr>
              <a:t>Award </a:t>
            </a:r>
            <a:r>
              <a:rPr sz="2000">
                <a:latin typeface="Carlito"/>
                <a:cs typeface="Carlito"/>
              </a:rPr>
              <a:t>who </a:t>
            </a:r>
            <a:r>
              <a:rPr sz="2000" spc="-10">
                <a:latin typeface="Carlito"/>
                <a:cs typeface="Carlito"/>
              </a:rPr>
              <a:t>are doctors, nurses </a:t>
            </a:r>
            <a:r>
              <a:rPr sz="2000" spc="-5">
                <a:latin typeface="Carlito"/>
                <a:cs typeface="Carlito"/>
              </a:rPr>
              <a:t>or </a:t>
            </a:r>
            <a:r>
              <a:rPr sz="2000" spc="-10">
                <a:latin typeface="Carlito"/>
                <a:cs typeface="Carlito"/>
              </a:rPr>
              <a:t>peers </a:t>
            </a:r>
            <a:r>
              <a:rPr sz="2000" spc="-25">
                <a:latin typeface="Carlito"/>
                <a:cs typeface="Carlito"/>
              </a:rPr>
              <a:t>to  </a:t>
            </a:r>
            <a:r>
              <a:rPr sz="2000" spc="-5">
                <a:latin typeface="Carlito"/>
                <a:cs typeface="Carlito"/>
              </a:rPr>
              <a:t>support </a:t>
            </a:r>
            <a:r>
              <a:rPr sz="2000">
                <a:latin typeface="Carlito"/>
                <a:cs typeface="Carlito"/>
              </a:rPr>
              <a:t>this </a:t>
            </a:r>
            <a:r>
              <a:rPr sz="2000" spc="-10">
                <a:latin typeface="Carlito"/>
                <a:cs typeface="Carlito"/>
              </a:rPr>
              <a:t>endeavor </a:t>
            </a:r>
            <a:r>
              <a:rPr sz="2000" spc="-5">
                <a:latin typeface="Carlito"/>
                <a:cs typeface="Carlito"/>
              </a:rPr>
              <a:t>by </a:t>
            </a:r>
            <a:r>
              <a:rPr sz="2000">
                <a:latin typeface="Carlito"/>
                <a:cs typeface="Carlito"/>
              </a:rPr>
              <a:t>either </a:t>
            </a:r>
            <a:r>
              <a:rPr sz="2000" spc="-5">
                <a:latin typeface="Carlito"/>
                <a:cs typeface="Carlito"/>
              </a:rPr>
              <a:t>providing logistical, managerial or </a:t>
            </a:r>
            <a:r>
              <a:rPr sz="2000">
                <a:latin typeface="Carlito"/>
                <a:cs typeface="Carlito"/>
              </a:rPr>
              <a:t>liaising  </a:t>
            </a:r>
            <a:r>
              <a:rPr sz="2000" spc="-5">
                <a:latin typeface="Carlito"/>
                <a:cs typeface="Carlito"/>
              </a:rPr>
              <a:t>support. In return, they </a:t>
            </a:r>
            <a:r>
              <a:rPr sz="2000" spc="-10">
                <a:latin typeface="Carlito"/>
                <a:cs typeface="Carlito"/>
              </a:rPr>
              <a:t>get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>
                <a:latin typeface="Carlito"/>
                <a:cs typeface="Carlito"/>
              </a:rPr>
              <a:t>be </a:t>
            </a:r>
            <a:r>
              <a:rPr sz="2000" spc="-5">
                <a:latin typeface="Carlito"/>
                <a:cs typeface="Carlito"/>
              </a:rPr>
              <a:t>vaccinated </a:t>
            </a:r>
            <a:r>
              <a:rPr sz="2000">
                <a:latin typeface="Carlito"/>
                <a:cs typeface="Carlito"/>
              </a:rPr>
              <a:t>without </a:t>
            </a:r>
            <a:r>
              <a:rPr sz="2000" spc="-10">
                <a:latin typeface="Carlito"/>
                <a:cs typeface="Carlito"/>
              </a:rPr>
              <a:t>having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 spc="-10">
                <a:latin typeface="Carlito"/>
                <a:cs typeface="Carlito"/>
              </a:rPr>
              <a:t>wait </a:t>
            </a:r>
            <a:r>
              <a:rPr sz="2000">
                <a:latin typeface="Carlito"/>
                <a:cs typeface="Carlito"/>
              </a:rPr>
              <a:t>their</a:t>
            </a:r>
            <a:r>
              <a:rPr sz="2000" spc="30">
                <a:latin typeface="Carlito"/>
                <a:cs typeface="Carlito"/>
              </a:rPr>
              <a:t> </a:t>
            </a:r>
            <a:r>
              <a:rPr sz="2000">
                <a:latin typeface="Carlito"/>
                <a:cs typeface="Carlito"/>
              </a:rPr>
              <a:t>turn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349707" y="1313433"/>
            <a:ext cx="8203565" cy="1854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/>
              </a:tabLst>
            </a:pPr>
            <a:r>
              <a:rPr sz="2000" b="1" spc="-5">
                <a:latin typeface="Carlito"/>
                <a:cs typeface="Carlito"/>
              </a:rPr>
              <a:t>A.	Extending healthcare </a:t>
            </a:r>
            <a:r>
              <a:rPr sz="2000" b="1">
                <a:latin typeface="Carlito"/>
                <a:cs typeface="Carlito"/>
              </a:rPr>
              <a:t>support </a:t>
            </a:r>
            <a:r>
              <a:rPr sz="2000" b="1" spc="-10">
                <a:latin typeface="Carlito"/>
                <a:cs typeface="Carlito"/>
              </a:rPr>
              <a:t>to </a:t>
            </a:r>
            <a:r>
              <a:rPr sz="2000" b="1" spc="-15">
                <a:latin typeface="Carlito"/>
                <a:cs typeface="Carlito"/>
              </a:rPr>
              <a:t>governorates </a:t>
            </a:r>
            <a:r>
              <a:rPr sz="2000" b="1" spc="-5">
                <a:latin typeface="Carlito"/>
                <a:cs typeface="Carlito"/>
              </a:rPr>
              <a:t>across </a:t>
            </a:r>
            <a:r>
              <a:rPr sz="2000" b="1">
                <a:latin typeface="Carlito"/>
                <a:cs typeface="Carlito"/>
              </a:rPr>
              <a:t>the</a:t>
            </a:r>
            <a:r>
              <a:rPr sz="2000" b="1" spc="-10">
                <a:latin typeface="Carlito"/>
                <a:cs typeface="Carlito"/>
              </a:rPr>
              <a:t> </a:t>
            </a:r>
            <a:r>
              <a:rPr sz="2000" b="1" spc="-15">
                <a:latin typeface="Carlito"/>
                <a:cs typeface="Carlito"/>
              </a:rPr>
              <a:t>country</a:t>
            </a:r>
            <a:r>
              <a:rPr sz="2000" spc="-15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>
                <a:latin typeface="Carlito"/>
                <a:cs typeface="Carlito"/>
              </a:rPr>
              <a:t>2. El </a:t>
            </a:r>
            <a:r>
              <a:rPr sz="2000" spc="-5">
                <a:latin typeface="Carlito"/>
                <a:cs typeface="Carlito"/>
              </a:rPr>
              <a:t>Hassan </a:t>
            </a:r>
            <a:r>
              <a:rPr sz="2000" spc="-35">
                <a:latin typeface="Carlito"/>
                <a:cs typeface="Carlito"/>
              </a:rPr>
              <a:t>Youth </a:t>
            </a:r>
            <a:r>
              <a:rPr sz="2000" spc="-10">
                <a:latin typeface="Carlito"/>
                <a:cs typeface="Carlito"/>
              </a:rPr>
              <a:t>Award </a:t>
            </a:r>
            <a:r>
              <a:rPr sz="2000" spc="-5">
                <a:latin typeface="Carlito"/>
                <a:cs typeface="Carlito"/>
              </a:rPr>
              <a:t>can conduct </a:t>
            </a:r>
            <a:r>
              <a:rPr sz="2000">
                <a:latin typeface="Carlito"/>
                <a:cs typeface="Carlito"/>
              </a:rPr>
              <a:t>a </a:t>
            </a:r>
            <a:r>
              <a:rPr sz="2000" spc="-5">
                <a:latin typeface="Carlito"/>
                <a:cs typeface="Carlito"/>
              </a:rPr>
              <a:t>healthcare needs assessment </a:t>
            </a:r>
            <a:r>
              <a:rPr sz="2000">
                <a:latin typeface="Carlito"/>
                <a:cs typeface="Carlito"/>
              </a:rPr>
              <a:t>in under-  </a:t>
            </a:r>
            <a:r>
              <a:rPr sz="2000" spc="-5">
                <a:latin typeface="Carlito"/>
                <a:cs typeface="Carlito"/>
              </a:rPr>
              <a:t>served areas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refugees </a:t>
            </a:r>
            <a:r>
              <a:rPr sz="2000" spc="-15">
                <a:latin typeface="Carlito"/>
                <a:cs typeface="Carlito"/>
              </a:rPr>
              <a:t>for </a:t>
            </a:r>
            <a:r>
              <a:rPr sz="2000" spc="-5">
                <a:latin typeface="Carlito"/>
                <a:cs typeface="Carlito"/>
              </a:rPr>
              <a:t>Covid-19 testing, medication (i.e., Vitamine </a:t>
            </a:r>
            <a:r>
              <a:rPr sz="2000" spc="-25">
                <a:latin typeface="Carlito"/>
                <a:cs typeface="Carlito"/>
              </a:rPr>
              <a:t>D, </a:t>
            </a:r>
            <a:r>
              <a:rPr sz="2000" spc="-10">
                <a:latin typeface="Carlito"/>
                <a:cs typeface="Carlito"/>
              </a:rPr>
              <a:t>C,  </a:t>
            </a:r>
            <a:r>
              <a:rPr sz="2000" spc="-5">
                <a:latin typeface="Carlito"/>
                <a:cs typeface="Carlito"/>
              </a:rPr>
              <a:t>antibiotics,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5">
                <a:latin typeface="Carlito"/>
                <a:cs typeface="Carlito"/>
              </a:rPr>
              <a:t>Zinc). </a:t>
            </a:r>
            <a:r>
              <a:rPr lang="en-US" sz="2000" spc="-55">
                <a:latin typeface="Carlito"/>
                <a:cs typeface="Carlito"/>
              </a:rPr>
              <a:t>In cooperation with </a:t>
            </a:r>
            <a:r>
              <a:rPr sz="2000">
                <a:latin typeface="Carlito"/>
                <a:cs typeface="Carlito"/>
              </a:rPr>
              <a:t>the </a:t>
            </a:r>
            <a:r>
              <a:rPr sz="2000" spc="-5">
                <a:latin typeface="Carlito"/>
                <a:cs typeface="Carlito"/>
              </a:rPr>
              <a:t>Ministry of Health </a:t>
            </a:r>
            <a:r>
              <a:rPr sz="2000" spc="-15">
                <a:latin typeface="Carlito"/>
                <a:cs typeface="Carlito"/>
              </a:rPr>
              <a:t>to  </a:t>
            </a:r>
            <a:r>
              <a:rPr sz="2000" spc="-5">
                <a:latin typeface="Carlito"/>
                <a:cs typeface="Carlito"/>
              </a:rPr>
              <a:t>determine </a:t>
            </a:r>
            <a:r>
              <a:rPr sz="2000" spc="-10">
                <a:latin typeface="Carlito"/>
                <a:cs typeface="Carlito"/>
              </a:rPr>
              <a:t>gaps </a:t>
            </a:r>
            <a:r>
              <a:rPr sz="2000">
                <a:latin typeface="Carlito"/>
                <a:cs typeface="Carlito"/>
              </a:rPr>
              <a:t>which </a:t>
            </a:r>
            <a:r>
              <a:rPr sz="2000" spc="-5">
                <a:latin typeface="Carlito"/>
                <a:cs typeface="Carlito"/>
              </a:rPr>
              <a:t>can be filled by</a:t>
            </a:r>
            <a:r>
              <a:rPr sz="2000">
                <a:latin typeface="Carlito"/>
                <a:cs typeface="Carlito"/>
              </a:rPr>
              <a:t> </a:t>
            </a:r>
            <a:r>
              <a:rPr sz="2000" spc="-15">
                <a:latin typeface="Carlito"/>
                <a:cs typeface="Carlito"/>
              </a:rPr>
              <a:t>volunteers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86899" y="1285860"/>
            <a:ext cx="8814257" cy="19114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395"/>
              </a:lnSpc>
              <a:spcBef>
                <a:spcPts val="105"/>
              </a:spcBef>
            </a:pPr>
            <a:r>
              <a:rPr sz="2000" b="1">
                <a:latin typeface="Carlito"/>
                <a:cs typeface="Carlito"/>
              </a:rPr>
              <a:t>B. </a:t>
            </a:r>
            <a:r>
              <a:rPr sz="2000" b="1" spc="-10">
                <a:latin typeface="Carlito"/>
                <a:cs typeface="Carlito"/>
              </a:rPr>
              <a:t>Education</a:t>
            </a:r>
            <a:r>
              <a:rPr sz="2000" b="1" spc="-40">
                <a:latin typeface="Carlito"/>
                <a:cs typeface="Carlito"/>
              </a:rPr>
              <a:t> </a:t>
            </a:r>
            <a:r>
              <a:rPr sz="2000" b="1">
                <a:latin typeface="Carlito"/>
                <a:cs typeface="Carlito"/>
              </a:rPr>
              <a:t>Support</a:t>
            </a:r>
            <a:endParaRPr sz="2000">
              <a:latin typeface="Carlito"/>
              <a:cs typeface="Carlito"/>
            </a:endParaRPr>
          </a:p>
          <a:p>
            <a:pPr marL="12700" marR="5080" algn="just">
              <a:lnSpc>
                <a:spcPts val="2400"/>
              </a:lnSpc>
              <a:spcBef>
                <a:spcPts val="75"/>
              </a:spcBef>
            </a:pPr>
            <a:r>
              <a:rPr sz="2000">
                <a:latin typeface="Carlito"/>
                <a:cs typeface="Carlito"/>
              </a:rPr>
              <a:t>1. El </a:t>
            </a:r>
            <a:r>
              <a:rPr sz="2000" spc="-5">
                <a:latin typeface="Carlito"/>
                <a:cs typeface="Carlito"/>
              </a:rPr>
              <a:t>Hassan </a:t>
            </a:r>
            <a:r>
              <a:rPr sz="2000" spc="-35">
                <a:latin typeface="Carlito"/>
                <a:cs typeface="Carlito"/>
              </a:rPr>
              <a:t>Youth </a:t>
            </a:r>
            <a:r>
              <a:rPr sz="2000" spc="-10">
                <a:latin typeface="Carlito"/>
                <a:cs typeface="Carlito"/>
              </a:rPr>
              <a:t>Award </a:t>
            </a:r>
            <a:r>
              <a:rPr sz="2000" spc="-5">
                <a:latin typeface="Carlito"/>
                <a:cs typeface="Carlito"/>
              </a:rPr>
              <a:t>can </a:t>
            </a:r>
            <a:r>
              <a:rPr sz="2000">
                <a:latin typeface="Carlito"/>
                <a:cs typeface="Carlito"/>
              </a:rPr>
              <a:t>act as a </a:t>
            </a:r>
            <a:r>
              <a:rPr sz="2000" spc="-15">
                <a:latin typeface="Carlito"/>
                <a:cs typeface="Carlito"/>
              </a:rPr>
              <a:t>catalyst </a:t>
            </a:r>
            <a:r>
              <a:rPr sz="2000">
                <a:latin typeface="Carlito"/>
                <a:cs typeface="Carlito"/>
              </a:rPr>
              <a:t>in  </a:t>
            </a:r>
            <a:r>
              <a:rPr sz="2000" spc="-5">
                <a:latin typeface="Carlito"/>
                <a:cs typeface="Carlito"/>
              </a:rPr>
              <a:t>supporting online education</a:t>
            </a:r>
            <a:endParaRPr lang="en-US" sz="2000" spc="-5">
              <a:latin typeface="Carlito"/>
              <a:cs typeface="Carlito"/>
            </a:endParaRPr>
          </a:p>
          <a:p>
            <a:pPr marL="12700" marR="5080" algn="just">
              <a:lnSpc>
                <a:spcPts val="2400"/>
              </a:lnSpc>
              <a:spcBef>
                <a:spcPts val="75"/>
              </a:spcBef>
            </a:pPr>
            <a:r>
              <a:rPr sz="2000" spc="-5">
                <a:latin typeface="Carlito"/>
                <a:cs typeface="Carlito"/>
              </a:rPr>
              <a:t> </a:t>
            </a:r>
            <a:r>
              <a:rPr sz="2000" spc="-15">
                <a:latin typeface="Carlito"/>
                <a:cs typeface="Carlito"/>
              </a:rPr>
              <a:t>for </a:t>
            </a:r>
            <a:r>
              <a:rPr sz="2000" spc="-5">
                <a:latin typeface="Carlito"/>
                <a:cs typeface="Carlito"/>
              </a:rPr>
              <a:t>people </a:t>
            </a:r>
            <a:r>
              <a:rPr sz="2000">
                <a:latin typeface="Carlito"/>
                <a:cs typeface="Carlito"/>
              </a:rPr>
              <a:t>in </a:t>
            </a:r>
            <a:r>
              <a:rPr sz="2000" spc="-10">
                <a:latin typeface="Carlito"/>
                <a:cs typeface="Carlito"/>
              </a:rPr>
              <a:t>underserved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refugee </a:t>
            </a:r>
            <a:r>
              <a:rPr sz="2000" spc="-5">
                <a:latin typeface="Carlito"/>
                <a:cs typeface="Carlito"/>
              </a:rPr>
              <a:t>communities</a:t>
            </a:r>
            <a:r>
              <a:rPr lang="en-US" sz="2000" spc="-5">
                <a:latin typeface="Carlito"/>
                <a:cs typeface="Carlito"/>
              </a:rPr>
              <a:t>. W</a:t>
            </a:r>
            <a:r>
              <a:rPr sz="2000" spc="-15">
                <a:latin typeface="Carlito"/>
                <a:cs typeface="Carlito"/>
              </a:rPr>
              <a:t>e </a:t>
            </a:r>
            <a:r>
              <a:rPr sz="2000" spc="-20">
                <a:latin typeface="Carlito"/>
                <a:cs typeface="Carlito"/>
              </a:rPr>
              <a:t>have </a:t>
            </a:r>
            <a:r>
              <a:rPr sz="2000" spc="-5">
                <a:latin typeface="Carlito"/>
                <a:cs typeface="Carlito"/>
              </a:rPr>
              <a:t>some good </a:t>
            </a:r>
            <a:endParaRPr lang="en-US" sz="2000" spc="-5">
              <a:latin typeface="Carlito"/>
              <a:cs typeface="Carlito"/>
            </a:endParaRPr>
          </a:p>
          <a:p>
            <a:pPr marL="12700" marR="5080" algn="just">
              <a:lnSpc>
                <a:spcPts val="2400"/>
              </a:lnSpc>
              <a:spcBef>
                <a:spcPts val="75"/>
              </a:spcBef>
            </a:pPr>
            <a:r>
              <a:rPr sz="2000" spc="-5">
                <a:latin typeface="Carlito"/>
                <a:cs typeface="Carlito"/>
              </a:rPr>
              <a:t>online Arabic </a:t>
            </a:r>
            <a:r>
              <a:rPr sz="2000" spc="-10">
                <a:latin typeface="Carlito"/>
                <a:cs typeface="Carlito"/>
              </a:rPr>
              <a:t>platforms </a:t>
            </a:r>
            <a:r>
              <a:rPr sz="2000" spc="-5">
                <a:latin typeface="Carlito"/>
                <a:cs typeface="Carlito"/>
              </a:rPr>
              <a:t>(i.e. </a:t>
            </a:r>
            <a:r>
              <a:rPr sz="2000" spc="-10">
                <a:latin typeface="Carlito"/>
                <a:cs typeface="Carlito"/>
              </a:rPr>
              <a:t>Darsak </a:t>
            </a:r>
            <a:r>
              <a:rPr sz="2000" spc="-5">
                <a:latin typeface="Carlito"/>
                <a:cs typeface="Carlito"/>
              </a:rPr>
              <a:t>with </a:t>
            </a:r>
            <a:r>
              <a:rPr sz="2000">
                <a:latin typeface="Carlito"/>
                <a:cs typeface="Carlito"/>
              </a:rPr>
              <a:t>the </a:t>
            </a:r>
            <a:r>
              <a:rPr sz="2000" spc="-5">
                <a:latin typeface="Carlito"/>
                <a:cs typeface="Carlito"/>
              </a:rPr>
              <a:t>Ministry</a:t>
            </a:r>
            <a:r>
              <a:rPr sz="2000" spc="114">
                <a:latin typeface="Carlito"/>
                <a:cs typeface="Carlito"/>
              </a:rPr>
              <a:t> </a:t>
            </a:r>
            <a:r>
              <a:rPr sz="2000" spc="-5">
                <a:latin typeface="Carlito"/>
                <a:cs typeface="Carlito"/>
              </a:rPr>
              <a:t>of</a:t>
            </a:r>
            <a:r>
              <a:rPr lang="en-US" sz="2000">
                <a:latin typeface="Carlito"/>
                <a:cs typeface="Carlito"/>
              </a:rPr>
              <a:t> </a:t>
            </a:r>
            <a:r>
              <a:rPr sz="2000" spc="-5">
                <a:latin typeface="Carlito"/>
                <a:cs typeface="Carlito"/>
              </a:rPr>
              <a:t>Education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5" err="1">
                <a:latin typeface="Carlito"/>
                <a:cs typeface="Carlito"/>
              </a:rPr>
              <a:t>Edrak</a:t>
            </a:r>
            <a:endParaRPr lang="en-US" sz="2000" spc="-15">
              <a:latin typeface="Carlito"/>
              <a:cs typeface="Carlito"/>
            </a:endParaRPr>
          </a:p>
          <a:p>
            <a:pPr marL="12700" marR="5080" algn="just">
              <a:lnSpc>
                <a:spcPts val="2400"/>
              </a:lnSpc>
              <a:spcBef>
                <a:spcPts val="75"/>
              </a:spcBef>
            </a:pPr>
            <a:r>
              <a:rPr sz="2000" spc="-15">
                <a:latin typeface="Carlito"/>
                <a:cs typeface="Carlito"/>
              </a:rPr>
              <a:t> </a:t>
            </a:r>
            <a:r>
              <a:rPr sz="2000" spc="-5">
                <a:latin typeface="Carlito"/>
                <a:cs typeface="Carlito"/>
              </a:rPr>
              <a:t>both can </a:t>
            </a:r>
            <a:r>
              <a:rPr sz="2000" spc="-10">
                <a:latin typeface="Carlito"/>
                <a:cs typeface="Carlito"/>
              </a:rPr>
              <a:t>provide </a:t>
            </a:r>
            <a:r>
              <a:rPr sz="2000" spc="-5">
                <a:latin typeface="Carlito"/>
                <a:cs typeface="Carlito"/>
              </a:rPr>
              <a:t>supplementary education online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 spc="-5">
                <a:latin typeface="Carlito"/>
                <a:cs typeface="Carlito"/>
              </a:rPr>
              <a:t>underserved areas</a:t>
            </a:r>
            <a:endParaRPr lang="en-US" sz="2000" spc="-5">
              <a:latin typeface="Carlito"/>
              <a:cs typeface="Carlito"/>
            </a:endParaRPr>
          </a:p>
          <a:p>
            <a:pPr marL="12700" marR="5080" algn="just">
              <a:lnSpc>
                <a:spcPts val="2400"/>
              </a:lnSpc>
              <a:spcBef>
                <a:spcPts val="75"/>
              </a:spcBef>
            </a:pPr>
            <a:r>
              <a:rPr sz="2000" spc="-5">
                <a:latin typeface="Carlito"/>
                <a:cs typeface="Carlito"/>
              </a:rPr>
              <a:t> </a:t>
            </a:r>
            <a:r>
              <a:rPr sz="2000" spc="-15">
                <a:latin typeface="Carlito"/>
                <a:cs typeface="Carlito"/>
              </a:rPr>
              <a:t>for </a:t>
            </a:r>
            <a:r>
              <a:rPr sz="2000" spc="-5">
                <a:latin typeface="Carlito"/>
                <a:cs typeface="Carlito"/>
              </a:rPr>
              <a:t>specific </a:t>
            </a:r>
            <a:r>
              <a:rPr sz="2000" spc="-10">
                <a:latin typeface="Carlito"/>
                <a:cs typeface="Carlito"/>
              </a:rPr>
              <a:t>levels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topics.) </a:t>
            </a:r>
            <a:r>
              <a:rPr sz="2000" spc="-5">
                <a:latin typeface="Carlito"/>
                <a:cs typeface="Carlito"/>
              </a:rPr>
              <a:t>that </a:t>
            </a:r>
            <a:r>
              <a:rPr sz="2000">
                <a:latin typeface="Carlito"/>
                <a:cs typeface="Carlito"/>
              </a:rPr>
              <a:t>can add </a:t>
            </a:r>
            <a:r>
              <a:rPr sz="2000" spc="-5">
                <a:latin typeface="Carlito"/>
                <a:cs typeface="Carlito"/>
              </a:rPr>
              <a:t>value </a:t>
            </a:r>
            <a:r>
              <a:rPr sz="2000" spc="-15">
                <a:latin typeface="Carlito"/>
                <a:cs typeface="Carlito"/>
              </a:rPr>
              <a:t>to  </a:t>
            </a:r>
            <a:r>
              <a:rPr sz="2000" spc="-10">
                <a:latin typeface="Carlito"/>
                <a:cs typeface="Carlito"/>
              </a:rPr>
              <a:t>existing </a:t>
            </a:r>
            <a:r>
              <a:rPr sz="2000" spc="-5">
                <a:latin typeface="Carlito"/>
                <a:cs typeface="Carlito"/>
              </a:rPr>
              <a:t>education initiatives. 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357158" y="1000108"/>
            <a:ext cx="8229600" cy="46557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b="1">
                <a:latin typeface="Carlito"/>
                <a:cs typeface="Carlito"/>
              </a:rPr>
              <a:t>B. </a:t>
            </a:r>
            <a:r>
              <a:rPr sz="2000" b="1" spc="-10">
                <a:latin typeface="Carlito"/>
                <a:cs typeface="Carlito"/>
              </a:rPr>
              <a:t>Education</a:t>
            </a:r>
            <a:r>
              <a:rPr sz="2000" b="1" spc="-40">
                <a:latin typeface="Carlito"/>
                <a:cs typeface="Carlito"/>
              </a:rPr>
              <a:t> </a:t>
            </a:r>
            <a:r>
              <a:rPr sz="2000" b="1" smtClean="0">
                <a:latin typeface="Carlito"/>
                <a:cs typeface="Carlito"/>
              </a:rPr>
              <a:t>Support</a:t>
            </a:r>
            <a:endParaRPr lang="en-US" sz="2000" b="1" smtClean="0">
              <a:latin typeface="Carlito"/>
              <a:cs typeface="Carlito"/>
            </a:endParaRPr>
          </a:p>
          <a:p>
            <a:pPr marL="12700">
              <a:lnSpc>
                <a:spcPts val="2395"/>
              </a:lnSpc>
              <a:spcBef>
                <a:spcPts val="105"/>
              </a:spcBef>
            </a:pP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400"/>
              </a:lnSpc>
              <a:spcBef>
                <a:spcPts val="75"/>
              </a:spcBef>
            </a:pPr>
            <a:r>
              <a:rPr spc="-10">
                <a:latin typeface="Carlito"/>
                <a:cs typeface="Carlito"/>
              </a:rPr>
              <a:t>2.From </a:t>
            </a:r>
            <a:r>
              <a:rPr spc="-5">
                <a:latin typeface="Carlito"/>
                <a:cs typeface="Carlito"/>
              </a:rPr>
              <a:t>our </a:t>
            </a:r>
            <a:r>
              <a:rPr spc="-10">
                <a:latin typeface="Carlito"/>
                <a:cs typeface="Carlito"/>
              </a:rPr>
              <a:t>experience </a:t>
            </a:r>
            <a:r>
              <a:rPr spc="-5">
                <a:latin typeface="Carlito"/>
                <a:cs typeface="Carlito"/>
              </a:rPr>
              <a:t>during </a:t>
            </a:r>
            <a:r>
              <a:rPr>
                <a:latin typeface="Carlito"/>
                <a:cs typeface="Carlito"/>
              </a:rPr>
              <a:t>the </a:t>
            </a:r>
            <a:r>
              <a:rPr spc="-5">
                <a:latin typeface="Carlito"/>
                <a:cs typeface="Carlito"/>
              </a:rPr>
              <a:t>COVID-19 </a:t>
            </a:r>
            <a:r>
              <a:rPr>
                <a:latin typeface="Carlito"/>
                <a:cs typeface="Carlito"/>
              </a:rPr>
              <a:t>pandemic </a:t>
            </a:r>
            <a:r>
              <a:rPr spc="-10">
                <a:latin typeface="Carlito"/>
                <a:cs typeface="Carlito"/>
              </a:rPr>
              <a:t>we felt </a:t>
            </a:r>
            <a:r>
              <a:rPr>
                <a:latin typeface="Carlito"/>
                <a:cs typeface="Carlito"/>
              </a:rPr>
              <a:t>the need </a:t>
            </a:r>
            <a:r>
              <a:rPr spc="-10">
                <a:latin typeface="Carlito"/>
                <a:cs typeface="Carlito"/>
              </a:rPr>
              <a:t>to  </a:t>
            </a:r>
            <a:r>
              <a:rPr spc="-15">
                <a:latin typeface="Carlito"/>
                <a:cs typeface="Carlito"/>
              </a:rPr>
              <a:t>transform </a:t>
            </a:r>
            <a:r>
              <a:rPr>
                <a:latin typeface="Carlito"/>
                <a:cs typeface="Carlito"/>
              </a:rPr>
              <a:t>the </a:t>
            </a:r>
            <a:r>
              <a:rPr spc="-10">
                <a:latin typeface="Carlito"/>
                <a:cs typeface="Carlito"/>
              </a:rPr>
              <a:t>Award </a:t>
            </a:r>
            <a:r>
              <a:rPr spc="-15">
                <a:latin typeface="Carlito"/>
                <a:cs typeface="Carlito"/>
              </a:rPr>
              <a:t>program to </a:t>
            </a:r>
            <a:r>
              <a:rPr spc="-5">
                <a:latin typeface="Carlito"/>
                <a:cs typeface="Carlito"/>
              </a:rPr>
              <a:t>be online </a:t>
            </a:r>
            <a:r>
              <a:rPr spc="-10">
                <a:latin typeface="Carlito"/>
                <a:cs typeface="Carlito"/>
              </a:rPr>
              <a:t>to </a:t>
            </a:r>
            <a:r>
              <a:rPr spc="-5">
                <a:latin typeface="Carlito"/>
                <a:cs typeface="Carlito"/>
              </a:rPr>
              <a:t>scale </a:t>
            </a:r>
            <a:r>
              <a:rPr>
                <a:latin typeface="Carlito"/>
                <a:cs typeface="Carlito"/>
              </a:rPr>
              <a:t>and </a:t>
            </a:r>
            <a:r>
              <a:rPr spc="-5">
                <a:latin typeface="Carlito"/>
                <a:cs typeface="Carlito"/>
              </a:rPr>
              <a:t>enrich </a:t>
            </a:r>
            <a:r>
              <a:rPr>
                <a:latin typeface="Carlito"/>
                <a:cs typeface="Carlito"/>
              </a:rPr>
              <a:t>the </a:t>
            </a:r>
            <a:r>
              <a:rPr spc="-10">
                <a:latin typeface="Carlito"/>
                <a:cs typeface="Carlito"/>
              </a:rPr>
              <a:t>Award's </a:t>
            </a:r>
            <a:r>
              <a:rPr spc="-5">
                <a:latin typeface="Carlito"/>
                <a:cs typeface="Carlito"/>
              </a:rPr>
              <a:t>online  </a:t>
            </a:r>
            <a:r>
              <a:rPr spc="-10">
                <a:latin typeface="Carlito"/>
                <a:cs typeface="Carlito"/>
              </a:rPr>
              <a:t>programme </a:t>
            </a:r>
            <a:r>
              <a:rPr spc="-15">
                <a:latin typeface="Carlito"/>
                <a:cs typeface="Carlito"/>
              </a:rPr>
              <a:t>to </a:t>
            </a:r>
            <a:r>
              <a:rPr spc="-5">
                <a:latin typeface="Carlito"/>
                <a:cs typeface="Carlito"/>
              </a:rPr>
              <a:t>build </a:t>
            </a:r>
            <a:r>
              <a:rPr>
                <a:latin typeface="Carlito"/>
                <a:cs typeface="Carlito"/>
              </a:rPr>
              <a:t>capability in accessing </a:t>
            </a:r>
            <a:r>
              <a:rPr spc="-5">
                <a:latin typeface="Carlito"/>
                <a:cs typeface="Carlito"/>
              </a:rPr>
              <a:t>new </a:t>
            </a:r>
            <a:r>
              <a:rPr spc="-15">
                <a:latin typeface="Carlito"/>
                <a:cs typeface="Carlito"/>
              </a:rPr>
              <a:t>frontiers for </a:t>
            </a:r>
            <a:r>
              <a:rPr>
                <a:latin typeface="Carlito"/>
                <a:cs typeface="Carlito"/>
              </a:rPr>
              <a:t>the </a:t>
            </a:r>
            <a:r>
              <a:rPr spc="-5">
                <a:latin typeface="Carlito"/>
                <a:cs typeface="Carlito"/>
              </a:rPr>
              <a:t>delivery of  </a:t>
            </a:r>
            <a:r>
              <a:rPr>
                <a:latin typeface="Carlito"/>
                <a:cs typeface="Carlito"/>
              </a:rPr>
              <a:t>services and </a:t>
            </a:r>
            <a:r>
              <a:rPr spc="-5">
                <a:latin typeface="Carlito"/>
                <a:cs typeface="Carlito"/>
              </a:rPr>
              <a:t>skills training, </a:t>
            </a:r>
            <a:r>
              <a:rPr>
                <a:latin typeface="Carlito"/>
                <a:cs typeface="Carlito"/>
              </a:rPr>
              <a:t>and the </a:t>
            </a:r>
            <a:r>
              <a:rPr spc="-10">
                <a:latin typeface="Carlito"/>
                <a:cs typeface="Carlito"/>
              </a:rPr>
              <a:t>provision </a:t>
            </a:r>
            <a:r>
              <a:rPr spc="-5">
                <a:latin typeface="Carlito"/>
                <a:cs typeface="Carlito"/>
              </a:rPr>
              <a:t>of outside </a:t>
            </a:r>
            <a:r>
              <a:rPr spc="-10">
                <a:latin typeface="Carlito"/>
                <a:cs typeface="Carlito"/>
              </a:rPr>
              <a:t>exposure </a:t>
            </a:r>
            <a:r>
              <a:rPr>
                <a:latin typeface="Carlito"/>
                <a:cs typeface="Carlito"/>
              </a:rPr>
              <a:t>and</a:t>
            </a:r>
            <a:r>
              <a:rPr spc="60">
                <a:latin typeface="Carlito"/>
                <a:cs typeface="Carlito"/>
              </a:rPr>
              <a:t> </a:t>
            </a:r>
            <a:r>
              <a:rPr>
                <a:latin typeface="Carlito"/>
                <a:cs typeface="Carlito"/>
              </a:rPr>
              <a:t>challenging</a:t>
            </a:r>
            <a:r>
              <a:rPr lang="en-US">
                <a:latin typeface="Carlito"/>
                <a:cs typeface="Carlito"/>
              </a:rPr>
              <a:t> </a:t>
            </a:r>
            <a:r>
              <a:rPr spc="-5">
                <a:latin typeface="Carlito"/>
                <a:cs typeface="Carlito"/>
              </a:rPr>
              <a:t>opportunities, </a:t>
            </a:r>
            <a:r>
              <a:rPr>
                <a:latin typeface="Carlito"/>
                <a:cs typeface="Carlito"/>
              </a:rPr>
              <a:t>and </a:t>
            </a:r>
            <a:r>
              <a:rPr spc="-5">
                <a:latin typeface="Carlito"/>
                <a:cs typeface="Carlito"/>
              </a:rPr>
              <a:t>during that </a:t>
            </a:r>
            <a:r>
              <a:rPr spc="-10">
                <a:latin typeface="Carlito"/>
                <a:cs typeface="Carlito"/>
              </a:rPr>
              <a:t>we </a:t>
            </a:r>
            <a:r>
              <a:rPr spc="-15">
                <a:latin typeface="Carlito"/>
                <a:cs typeface="Carlito"/>
              </a:rPr>
              <a:t>felt </a:t>
            </a:r>
            <a:r>
              <a:rPr>
                <a:latin typeface="Carlito"/>
                <a:cs typeface="Carlito"/>
              </a:rPr>
              <a:t>the </a:t>
            </a:r>
            <a:r>
              <a:rPr spc="-5">
                <a:latin typeface="Carlito"/>
                <a:cs typeface="Carlito"/>
              </a:rPr>
              <a:t>need </a:t>
            </a:r>
            <a:r>
              <a:rPr spc="-15">
                <a:latin typeface="Carlito"/>
                <a:cs typeface="Carlito"/>
              </a:rPr>
              <a:t>to </a:t>
            </a:r>
            <a:r>
              <a:rPr spc="-10">
                <a:latin typeface="Carlito"/>
                <a:cs typeface="Carlito"/>
              </a:rPr>
              <a:t>provide </a:t>
            </a:r>
            <a:r>
              <a:rPr spc="-30">
                <a:latin typeface="Carlito"/>
                <a:cs typeface="Carlito"/>
              </a:rPr>
              <a:t>iPADS </a:t>
            </a:r>
            <a:r>
              <a:rPr spc="-15">
                <a:latin typeface="Carlito"/>
                <a:cs typeface="Carlito"/>
              </a:rPr>
              <a:t>to  </a:t>
            </a:r>
            <a:r>
              <a:rPr spc="-10">
                <a:latin typeface="Carlito"/>
                <a:cs typeface="Carlito"/>
              </a:rPr>
              <a:t>disadvantaged </a:t>
            </a:r>
            <a:r>
              <a:rPr spc="-5">
                <a:latin typeface="Carlito"/>
                <a:cs typeface="Carlito"/>
              </a:rPr>
              <a:t>students </a:t>
            </a:r>
            <a:r>
              <a:rPr>
                <a:latin typeface="Carlito"/>
                <a:cs typeface="Carlito"/>
              </a:rPr>
              <a:t>and </a:t>
            </a:r>
            <a:r>
              <a:rPr spc="-10">
                <a:latin typeface="Carlito"/>
                <a:cs typeface="Carlito"/>
              </a:rPr>
              <a:t>Award Centre </a:t>
            </a:r>
            <a:r>
              <a:rPr>
                <a:latin typeface="Carlito"/>
                <a:cs typeface="Carlito"/>
              </a:rPr>
              <a:t>and those </a:t>
            </a:r>
            <a:r>
              <a:rPr spc="-5">
                <a:latin typeface="Carlito"/>
                <a:cs typeface="Carlito"/>
              </a:rPr>
              <a:t>with limited financial  </a:t>
            </a:r>
            <a:r>
              <a:rPr>
                <a:latin typeface="Carlito"/>
                <a:cs typeface="Carlito"/>
              </a:rPr>
              <a:t>means and </a:t>
            </a:r>
            <a:r>
              <a:rPr spc="-10">
                <a:latin typeface="Carlito"/>
                <a:cs typeface="Carlito"/>
              </a:rPr>
              <a:t>resources </a:t>
            </a:r>
            <a:r>
              <a:rPr spc="-15">
                <a:latin typeface="Carlito"/>
                <a:cs typeface="Carlito"/>
              </a:rPr>
              <a:t>to </a:t>
            </a:r>
            <a:r>
              <a:rPr>
                <a:latin typeface="Carlito"/>
                <a:cs typeface="Carlito"/>
              </a:rPr>
              <a:t>access the </a:t>
            </a:r>
            <a:r>
              <a:rPr spc="-10">
                <a:latin typeface="Carlito"/>
                <a:cs typeface="Carlito"/>
              </a:rPr>
              <a:t>internet, </a:t>
            </a:r>
            <a:r>
              <a:rPr>
                <a:latin typeface="Carlito"/>
                <a:cs typeface="Carlito"/>
              </a:rPr>
              <a:t>which </a:t>
            </a:r>
            <a:r>
              <a:rPr spc="-10">
                <a:latin typeface="Carlito"/>
                <a:cs typeface="Carlito"/>
              </a:rPr>
              <a:t>would </a:t>
            </a:r>
            <a:r>
              <a:rPr spc="-5">
                <a:latin typeface="Carlito"/>
                <a:cs typeface="Carlito"/>
              </a:rPr>
              <a:t>otherwise, be difficult  </a:t>
            </a:r>
            <a:r>
              <a:rPr>
                <a:latin typeface="Carlito"/>
                <a:cs typeface="Carlito"/>
              </a:rPr>
              <a:t>without, and </a:t>
            </a:r>
            <a:r>
              <a:rPr spc="-15">
                <a:latin typeface="Carlito"/>
                <a:cs typeface="Carlito"/>
              </a:rPr>
              <a:t>to </a:t>
            </a:r>
            <a:r>
              <a:rPr>
                <a:latin typeface="Carlito"/>
                <a:cs typeface="Carlito"/>
              </a:rPr>
              <a:t>the </a:t>
            </a:r>
            <a:r>
              <a:rPr spc="-50">
                <a:latin typeface="Carlito"/>
                <a:cs typeface="Carlito"/>
              </a:rPr>
              <a:t>HYA </a:t>
            </a:r>
            <a:r>
              <a:rPr spc="-5">
                <a:latin typeface="Carlito"/>
                <a:cs typeface="Carlito"/>
              </a:rPr>
              <a:t>online </a:t>
            </a:r>
            <a:r>
              <a:rPr spc="-10">
                <a:latin typeface="Carlito"/>
                <a:cs typeface="Carlito"/>
              </a:rPr>
              <a:t>Programmes. </a:t>
            </a:r>
            <a:r>
              <a:rPr>
                <a:latin typeface="Carlito"/>
                <a:cs typeface="Carlito"/>
              </a:rPr>
              <a:t>It </a:t>
            </a:r>
            <a:r>
              <a:rPr spc="-5">
                <a:latin typeface="Carlito"/>
                <a:cs typeface="Carlito"/>
              </a:rPr>
              <a:t>will increase </a:t>
            </a:r>
            <a:r>
              <a:rPr>
                <a:latin typeface="Carlito"/>
                <a:cs typeface="Carlito"/>
              </a:rPr>
              <a:t>the</a:t>
            </a:r>
            <a:r>
              <a:rPr spc="130">
                <a:latin typeface="Carlito"/>
                <a:cs typeface="Carlito"/>
              </a:rPr>
              <a:t> </a:t>
            </a:r>
            <a:r>
              <a:rPr spc="-5">
                <a:latin typeface="Carlito"/>
                <a:cs typeface="Carlito"/>
              </a:rPr>
              <a:t>employment</a:t>
            </a:r>
            <a:endParaRPr>
              <a:latin typeface="Carlito"/>
              <a:cs typeface="Carlito"/>
            </a:endParaRPr>
          </a:p>
          <a:p>
            <a:pPr marL="12700" marR="162560">
              <a:lnSpc>
                <a:spcPts val="2400"/>
              </a:lnSpc>
              <a:spcBef>
                <a:spcPts val="5"/>
              </a:spcBef>
            </a:pPr>
            <a:r>
              <a:rPr spc="-5">
                <a:latin typeface="Carlito"/>
                <a:cs typeface="Carlito"/>
              </a:rPr>
              <a:t>potential of </a:t>
            </a:r>
            <a:r>
              <a:rPr spc="-10">
                <a:latin typeface="Carlito"/>
                <a:cs typeface="Carlito"/>
              </a:rPr>
              <a:t>youth </a:t>
            </a:r>
            <a:r>
              <a:rPr>
                <a:latin typeface="Carlito"/>
                <a:cs typeface="Carlito"/>
              </a:rPr>
              <a:t>in a </a:t>
            </a:r>
            <a:r>
              <a:rPr spc="-10">
                <a:latin typeface="Carlito"/>
                <a:cs typeface="Carlito"/>
              </a:rPr>
              <a:t>world </a:t>
            </a:r>
            <a:r>
              <a:rPr spc="-5">
                <a:latin typeface="Carlito"/>
                <a:cs typeface="Carlito"/>
              </a:rPr>
              <a:t>that </a:t>
            </a:r>
            <a:r>
              <a:rPr>
                <a:latin typeface="Carlito"/>
                <a:cs typeface="Carlito"/>
              </a:rPr>
              <a:t>is </a:t>
            </a:r>
            <a:r>
              <a:rPr spc="-5">
                <a:latin typeface="Carlito"/>
                <a:cs typeface="Carlito"/>
              </a:rPr>
              <a:t>becoming </a:t>
            </a:r>
            <a:r>
              <a:rPr spc="-10">
                <a:latin typeface="Carlito"/>
                <a:cs typeface="Carlito"/>
              </a:rPr>
              <a:t>heavily reliant </a:t>
            </a:r>
            <a:r>
              <a:rPr spc="-5">
                <a:latin typeface="Carlito"/>
                <a:cs typeface="Carlito"/>
              </a:rPr>
              <a:t>on technologies by  teaching </a:t>
            </a:r>
            <a:r>
              <a:rPr>
                <a:latin typeface="Carlito"/>
                <a:cs typeface="Carlito"/>
              </a:rPr>
              <a:t>them </a:t>
            </a:r>
            <a:r>
              <a:rPr spc="-5">
                <a:latin typeface="Carlito"/>
                <a:cs typeface="Carlito"/>
              </a:rPr>
              <a:t>skills fit </a:t>
            </a:r>
            <a:r>
              <a:rPr spc="-15">
                <a:latin typeface="Carlito"/>
                <a:cs typeface="Carlito"/>
              </a:rPr>
              <a:t>for </a:t>
            </a:r>
            <a:r>
              <a:rPr>
                <a:latin typeface="Carlito"/>
                <a:cs typeface="Carlito"/>
              </a:rPr>
              <a:t>the </a:t>
            </a:r>
            <a:r>
              <a:rPr spc="-10">
                <a:latin typeface="Carlito"/>
                <a:cs typeface="Carlito"/>
              </a:rPr>
              <a:t>digital</a:t>
            </a:r>
            <a:r>
              <a:rPr spc="20">
                <a:latin typeface="Carlito"/>
                <a:cs typeface="Carlito"/>
              </a:rPr>
              <a:t> </a:t>
            </a:r>
            <a:r>
              <a:rPr spc="-5">
                <a:latin typeface="Carlito"/>
                <a:cs typeface="Carlito"/>
              </a:rPr>
              <a:t>age.</a:t>
            </a:r>
            <a:endParaRPr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349707" y="1000108"/>
            <a:ext cx="8556625" cy="4550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Carlito"/>
                <a:cs typeface="Carlito"/>
              </a:rPr>
              <a:t>Our </a:t>
            </a:r>
            <a:r>
              <a:rPr sz="2000" spc="-15">
                <a:latin typeface="Carlito"/>
                <a:cs typeface="Carlito"/>
              </a:rPr>
              <a:t>strategic </a:t>
            </a:r>
            <a:r>
              <a:rPr sz="2000" spc="-5">
                <a:latin typeface="Carlito"/>
                <a:cs typeface="Carlito"/>
              </a:rPr>
              <a:t>plan </a:t>
            </a:r>
            <a:r>
              <a:rPr sz="2000" spc="-15">
                <a:latin typeface="Carlito"/>
                <a:cs typeface="Carlito"/>
              </a:rPr>
              <a:t>involves </a:t>
            </a:r>
            <a:r>
              <a:rPr sz="2000" spc="-5">
                <a:latin typeface="Carlito"/>
                <a:cs typeface="Carlito"/>
              </a:rPr>
              <a:t>under</a:t>
            </a:r>
            <a:r>
              <a:rPr sz="2000" spc="40">
                <a:latin typeface="Carlito"/>
                <a:cs typeface="Carlito"/>
              </a:rPr>
              <a:t> </a:t>
            </a:r>
            <a:r>
              <a:rPr sz="2000" spc="-5">
                <a:latin typeface="Carlito"/>
                <a:cs typeface="Carlito"/>
              </a:rPr>
              <a:t>covid-19</a:t>
            </a:r>
            <a:r>
              <a:rPr sz="2000" spc="-5" smtClean="0">
                <a:latin typeface="Carlito"/>
                <a:cs typeface="Carlito"/>
              </a:rPr>
              <a:t>:</a:t>
            </a:r>
            <a:endParaRPr lang="ar-JO" sz="2000" spc="-5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>
              <a:latin typeface="Carlito"/>
              <a:cs typeface="Carlito"/>
            </a:endParaRPr>
          </a:p>
          <a:p>
            <a:pPr marL="355600" marR="304800" indent="-342900">
              <a:buFont typeface="+mj-lt"/>
              <a:buAutoNum type="arabicPeriod"/>
            </a:pPr>
            <a:r>
              <a:rPr smtClean="0">
                <a:latin typeface="Carlito"/>
                <a:cs typeface="Carlito"/>
              </a:rPr>
              <a:t> </a:t>
            </a:r>
            <a:r>
              <a:rPr spc="-95">
                <a:latin typeface="Carlito"/>
                <a:cs typeface="Carlito"/>
              </a:rPr>
              <a:t>To </a:t>
            </a:r>
            <a:r>
              <a:rPr spc="-5">
                <a:latin typeface="Carlito"/>
                <a:cs typeface="Carlito"/>
              </a:rPr>
              <a:t>build </a:t>
            </a:r>
            <a:r>
              <a:rPr spc="-10">
                <a:latin typeface="Carlito"/>
                <a:cs typeface="Carlito"/>
              </a:rPr>
              <a:t>new </a:t>
            </a:r>
            <a:r>
              <a:rPr>
                <a:latin typeface="Carlito"/>
                <a:cs typeface="Carlito"/>
              </a:rPr>
              <a:t>and </a:t>
            </a:r>
            <a:r>
              <a:rPr spc="-5">
                <a:latin typeface="Carlito"/>
                <a:cs typeface="Carlito"/>
              </a:rPr>
              <a:t>complimentary capabilities online by </a:t>
            </a:r>
            <a:r>
              <a:rPr spc="-10">
                <a:latin typeface="Carlito"/>
                <a:cs typeface="Carlito"/>
              </a:rPr>
              <a:t>migrating </a:t>
            </a:r>
            <a:r>
              <a:rPr>
                <a:latin typeface="Carlito"/>
                <a:cs typeface="Carlito"/>
              </a:rPr>
              <a:t>services and  </a:t>
            </a:r>
            <a:r>
              <a:rPr spc="-5">
                <a:latin typeface="Carlito"/>
                <a:cs typeface="Carlito"/>
              </a:rPr>
              <a:t>skills training, </a:t>
            </a:r>
            <a:r>
              <a:rPr>
                <a:latin typeface="Carlito"/>
                <a:cs typeface="Carlito"/>
              </a:rPr>
              <a:t>including </a:t>
            </a:r>
            <a:r>
              <a:rPr spc="-10">
                <a:latin typeface="Carlito"/>
                <a:cs typeface="Carlito"/>
              </a:rPr>
              <a:t>expeditions </a:t>
            </a:r>
            <a:r>
              <a:rPr>
                <a:latin typeface="Carlito"/>
                <a:cs typeface="Carlito"/>
              </a:rPr>
              <a:t>and </a:t>
            </a:r>
            <a:r>
              <a:rPr spc="-10">
                <a:latin typeface="Carlito"/>
                <a:cs typeface="Carlito"/>
              </a:rPr>
              <a:t>physical recreation</a:t>
            </a:r>
            <a:r>
              <a:rPr spc="40">
                <a:latin typeface="Carlito"/>
                <a:cs typeface="Carlito"/>
              </a:rPr>
              <a:t> </a:t>
            </a:r>
            <a:r>
              <a:rPr spc="-5">
                <a:latin typeface="Carlito"/>
                <a:cs typeface="Carlito"/>
              </a:rPr>
              <a:t>online.</a:t>
            </a:r>
            <a:endParaRPr>
              <a:latin typeface="Carlito"/>
              <a:cs typeface="Carlito"/>
            </a:endParaRPr>
          </a:p>
          <a:p>
            <a:pPr marL="411480" marR="5080" indent="-342900">
              <a:buFont typeface="+mj-lt"/>
              <a:buAutoNum type="arabicPeriod"/>
            </a:pPr>
            <a:r>
              <a:rPr spc="-95" smtClean="0">
                <a:latin typeface="Carlito"/>
                <a:cs typeface="Carlito"/>
              </a:rPr>
              <a:t>To </a:t>
            </a:r>
            <a:r>
              <a:rPr spc="-5">
                <a:latin typeface="Carlito"/>
                <a:cs typeface="Carlito"/>
              </a:rPr>
              <a:t>reach new </a:t>
            </a:r>
            <a:r>
              <a:rPr spc="-10">
                <a:latin typeface="Carlito"/>
                <a:cs typeface="Carlito"/>
              </a:rPr>
              <a:t>members </a:t>
            </a:r>
            <a:r>
              <a:rPr>
                <a:latin typeface="Carlito"/>
                <a:cs typeface="Carlito"/>
              </a:rPr>
              <a:t>and </a:t>
            </a:r>
            <a:r>
              <a:rPr spc="-10">
                <a:latin typeface="Carlito"/>
                <a:cs typeface="Carlito"/>
              </a:rPr>
              <a:t>communicate </a:t>
            </a:r>
            <a:r>
              <a:rPr>
                <a:latin typeface="Carlito"/>
                <a:cs typeface="Carlito"/>
              </a:rPr>
              <a:t>and </a:t>
            </a:r>
            <a:r>
              <a:rPr spc="-5">
                <a:latin typeface="Carlito"/>
                <a:cs typeface="Carlito"/>
              </a:rPr>
              <a:t>engage </a:t>
            </a:r>
            <a:r>
              <a:rPr spc="-10">
                <a:latin typeface="Carlito"/>
                <a:cs typeface="Carlito"/>
              </a:rPr>
              <a:t>more </a:t>
            </a:r>
            <a:r>
              <a:rPr spc="-15">
                <a:latin typeface="Carlito"/>
                <a:cs typeface="Carlito"/>
              </a:rPr>
              <a:t>effectively </a:t>
            </a:r>
            <a:r>
              <a:rPr spc="-5">
                <a:latin typeface="Carlito"/>
                <a:cs typeface="Carlito"/>
              </a:rPr>
              <a:t>with our  </a:t>
            </a:r>
            <a:r>
              <a:rPr>
                <a:latin typeface="Carlito"/>
                <a:cs typeface="Carlito"/>
              </a:rPr>
              <a:t>Alumni</a:t>
            </a:r>
          </a:p>
          <a:p>
            <a:pPr marL="354965" marR="207010" indent="-342900">
              <a:spcBef>
                <a:spcPts val="5"/>
              </a:spcBef>
              <a:buFont typeface="+mj-lt"/>
              <a:buAutoNum type="arabicPeriod"/>
              <a:tabLst>
                <a:tab pos="276860"/>
              </a:tabLst>
            </a:pPr>
            <a:r>
              <a:rPr spc="-95" smtClean="0">
                <a:latin typeface="Carlito"/>
                <a:cs typeface="Carlito"/>
              </a:rPr>
              <a:t>To </a:t>
            </a:r>
            <a:r>
              <a:rPr spc="-10">
                <a:latin typeface="Carlito"/>
                <a:cs typeface="Carlito"/>
              </a:rPr>
              <a:t>raise </a:t>
            </a:r>
            <a:r>
              <a:rPr>
                <a:latin typeface="Carlito"/>
                <a:cs typeface="Carlito"/>
              </a:rPr>
              <a:t>the </a:t>
            </a:r>
            <a:r>
              <a:rPr spc="-10">
                <a:latin typeface="Carlito"/>
                <a:cs typeface="Carlito"/>
              </a:rPr>
              <a:t>profile </a:t>
            </a:r>
            <a:r>
              <a:rPr>
                <a:latin typeface="Carlito"/>
                <a:cs typeface="Carlito"/>
              </a:rPr>
              <a:t>and </a:t>
            </a:r>
            <a:r>
              <a:rPr spc="-5">
                <a:latin typeface="Carlito"/>
                <a:cs typeface="Carlito"/>
              </a:rPr>
              <a:t>standing of </a:t>
            </a:r>
            <a:r>
              <a:rPr>
                <a:latin typeface="Carlito"/>
                <a:cs typeface="Carlito"/>
              </a:rPr>
              <a:t>the </a:t>
            </a:r>
            <a:r>
              <a:rPr spc="-10">
                <a:latin typeface="Carlito"/>
                <a:cs typeface="Carlito"/>
              </a:rPr>
              <a:t>Award </a:t>
            </a:r>
            <a:r>
              <a:rPr>
                <a:latin typeface="Carlito"/>
                <a:cs typeface="Carlito"/>
              </a:rPr>
              <a:t>as a </a:t>
            </a:r>
            <a:r>
              <a:rPr spc="-15">
                <a:latin typeface="Carlito"/>
                <a:cs typeface="Carlito"/>
              </a:rPr>
              <a:t>strategic </a:t>
            </a:r>
            <a:r>
              <a:rPr spc="-5">
                <a:latin typeface="Carlito"/>
                <a:cs typeface="Carlito"/>
              </a:rPr>
              <a:t>national partner  </a:t>
            </a:r>
            <a:r>
              <a:rPr>
                <a:latin typeface="Carlito"/>
                <a:cs typeface="Carlito"/>
              </a:rPr>
              <a:t>and </a:t>
            </a:r>
            <a:r>
              <a:rPr spc="-15">
                <a:latin typeface="Carlito"/>
                <a:cs typeface="Carlito"/>
              </a:rPr>
              <a:t>catalyst for </a:t>
            </a:r>
            <a:r>
              <a:rPr>
                <a:latin typeface="Carlito"/>
                <a:cs typeface="Carlito"/>
              </a:rPr>
              <a:t>change, especially in </a:t>
            </a:r>
            <a:r>
              <a:rPr spc="-5">
                <a:latin typeface="Carlito"/>
                <a:cs typeface="Carlito"/>
              </a:rPr>
              <a:t>reducing </a:t>
            </a:r>
            <a:r>
              <a:rPr>
                <a:latin typeface="Carlito"/>
                <a:cs typeface="Carlito"/>
              </a:rPr>
              <a:t>inequalities, </a:t>
            </a:r>
            <a:r>
              <a:rPr spc="-10">
                <a:latin typeface="Carlito"/>
                <a:cs typeface="Carlito"/>
              </a:rPr>
              <a:t>digital </a:t>
            </a:r>
            <a:r>
              <a:rPr spc="-5">
                <a:latin typeface="Carlito"/>
                <a:cs typeface="Carlito"/>
              </a:rPr>
              <a:t>or</a:t>
            </a:r>
            <a:r>
              <a:rPr spc="40">
                <a:latin typeface="Carlito"/>
                <a:cs typeface="Carlito"/>
              </a:rPr>
              <a:t> </a:t>
            </a:r>
            <a:r>
              <a:rPr spc="-5">
                <a:latin typeface="Carlito"/>
                <a:cs typeface="Carlito"/>
              </a:rPr>
              <a:t>otherwise.</a:t>
            </a:r>
            <a:endParaRPr>
              <a:latin typeface="Carlito"/>
              <a:cs typeface="Carlito"/>
            </a:endParaRPr>
          </a:p>
          <a:p>
            <a:pPr marL="354965" marR="159385" indent="-342900">
              <a:buFont typeface="+mj-lt"/>
              <a:buAutoNum type="arabicPeriod"/>
            </a:pPr>
            <a:r>
              <a:rPr spc="-5">
                <a:latin typeface="Carlito"/>
                <a:cs typeface="Carlito"/>
              </a:rPr>
              <a:t>This </a:t>
            </a:r>
            <a:r>
              <a:rPr>
                <a:latin typeface="Carlito"/>
                <a:cs typeface="Carlito"/>
              </a:rPr>
              <a:t>is </a:t>
            </a:r>
            <a:r>
              <a:rPr spc="-5">
                <a:latin typeface="Carlito"/>
                <a:cs typeface="Carlito"/>
              </a:rPr>
              <a:t>our </a:t>
            </a:r>
            <a:r>
              <a:rPr spc="-15">
                <a:latin typeface="Carlito"/>
                <a:cs typeface="Carlito"/>
              </a:rPr>
              <a:t>strategic </a:t>
            </a:r>
            <a:r>
              <a:rPr spc="-5">
                <a:latin typeface="Carlito"/>
                <a:cs typeface="Carlito"/>
              </a:rPr>
              <a:t>plan going </a:t>
            </a:r>
            <a:r>
              <a:rPr spc="-15">
                <a:latin typeface="Carlito"/>
                <a:cs typeface="Carlito"/>
              </a:rPr>
              <a:t>forward </a:t>
            </a:r>
            <a:r>
              <a:rPr spc="-10">
                <a:latin typeface="Carlito"/>
                <a:cs typeface="Carlito"/>
              </a:rPr>
              <a:t>predicated </a:t>
            </a:r>
            <a:r>
              <a:rPr spc="-5">
                <a:latin typeface="Carlito"/>
                <a:cs typeface="Carlito"/>
              </a:rPr>
              <a:t>on </a:t>
            </a:r>
            <a:r>
              <a:rPr>
                <a:latin typeface="Carlito"/>
                <a:cs typeface="Carlito"/>
              </a:rPr>
              <a:t>the </a:t>
            </a:r>
            <a:r>
              <a:rPr spc="-10">
                <a:latin typeface="Carlito"/>
                <a:cs typeface="Carlito"/>
              </a:rPr>
              <a:t>premise </a:t>
            </a:r>
            <a:r>
              <a:rPr spc="-5">
                <a:latin typeface="Carlito"/>
                <a:cs typeface="Carlito"/>
              </a:rPr>
              <a:t>that </a:t>
            </a:r>
            <a:r>
              <a:rPr spc="-10">
                <a:latin typeface="Carlito"/>
                <a:cs typeface="Carlito"/>
              </a:rPr>
              <a:t>we  </a:t>
            </a:r>
            <a:r>
              <a:rPr spc="-5">
                <a:latin typeface="Carlito"/>
                <a:cs typeface="Carlito"/>
              </a:rPr>
              <a:t>shouldn't </a:t>
            </a:r>
            <a:r>
              <a:rPr spc="-10">
                <a:latin typeface="Carlito"/>
                <a:cs typeface="Carlito"/>
              </a:rPr>
              <a:t>let </a:t>
            </a:r>
            <a:r>
              <a:rPr>
                <a:latin typeface="Carlito"/>
                <a:cs typeface="Carlito"/>
              </a:rPr>
              <a:t>a good </a:t>
            </a:r>
            <a:r>
              <a:rPr spc="-5">
                <a:latin typeface="Carlito"/>
                <a:cs typeface="Carlito"/>
              </a:rPr>
              <a:t>crises go </a:t>
            </a:r>
            <a:r>
              <a:rPr spc="-15">
                <a:latin typeface="Carlito"/>
                <a:cs typeface="Carlito"/>
              </a:rPr>
              <a:t>to waste. </a:t>
            </a:r>
            <a:r>
              <a:rPr spc="-30">
                <a:latin typeface="Carlito"/>
                <a:cs typeface="Carlito"/>
              </a:rPr>
              <a:t>Rather, </a:t>
            </a:r>
            <a:r>
              <a:rPr spc="-5">
                <a:latin typeface="Carlito"/>
                <a:cs typeface="Carlito"/>
              </a:rPr>
              <a:t>using </a:t>
            </a:r>
            <a:r>
              <a:rPr>
                <a:latin typeface="Carlito"/>
                <a:cs typeface="Carlito"/>
              </a:rPr>
              <a:t>it as an </a:t>
            </a:r>
            <a:r>
              <a:rPr spc="-5">
                <a:latin typeface="Carlito"/>
                <a:cs typeface="Carlito"/>
              </a:rPr>
              <a:t>opportunity </a:t>
            </a:r>
            <a:r>
              <a:rPr spc="-15">
                <a:latin typeface="Carlito"/>
                <a:cs typeface="Carlito"/>
              </a:rPr>
              <a:t>to </a:t>
            </a:r>
            <a:r>
              <a:rPr spc="-5">
                <a:latin typeface="Carlito"/>
                <a:cs typeface="Carlito"/>
              </a:rPr>
              <a:t>scale  </a:t>
            </a:r>
            <a:r>
              <a:rPr>
                <a:latin typeface="Carlito"/>
                <a:cs typeface="Carlito"/>
              </a:rPr>
              <a:t>and enrich the </a:t>
            </a:r>
            <a:r>
              <a:rPr spc="-15">
                <a:latin typeface="Carlito"/>
                <a:cs typeface="Carlito"/>
              </a:rPr>
              <a:t>award </a:t>
            </a:r>
            <a:r>
              <a:rPr spc="-5">
                <a:latin typeface="Carlito"/>
                <a:cs typeface="Carlito"/>
              </a:rPr>
              <a:t>activities</a:t>
            </a:r>
            <a:r>
              <a:rPr spc="20">
                <a:latin typeface="Carlito"/>
                <a:cs typeface="Carlito"/>
              </a:rPr>
              <a:t> </a:t>
            </a:r>
            <a:r>
              <a:rPr spc="-5">
                <a:latin typeface="Carlito"/>
                <a:cs typeface="Carlito"/>
              </a:rPr>
              <a:t>online.</a:t>
            </a:r>
            <a:endParaRPr>
              <a:latin typeface="Carlito"/>
              <a:cs typeface="Carlito"/>
            </a:endParaRPr>
          </a:p>
          <a:p>
            <a:pPr marL="342900" marR="97790" indent="-342900">
              <a:buFont typeface="+mj-lt"/>
              <a:buAutoNum type="arabicPeriod"/>
              <a:tabLst>
                <a:tab pos="276860"/>
              </a:tabLst>
            </a:pPr>
            <a:r>
              <a:rPr smtClean="0">
                <a:latin typeface="Carlito"/>
                <a:cs typeface="Carlito"/>
              </a:rPr>
              <a:t>Conduct </a:t>
            </a:r>
            <a:r>
              <a:rPr spc="-5">
                <a:latin typeface="Carlito"/>
                <a:cs typeface="Carlito"/>
              </a:rPr>
              <a:t>needs assessment survey </a:t>
            </a:r>
            <a:r>
              <a:rPr spc="-20">
                <a:latin typeface="Carlito"/>
                <a:cs typeface="Carlito"/>
              </a:rPr>
              <a:t>for </a:t>
            </a:r>
            <a:r>
              <a:rPr spc="-5">
                <a:latin typeface="Carlito"/>
                <a:cs typeface="Carlito"/>
              </a:rPr>
              <a:t>online education </a:t>
            </a:r>
            <a:r>
              <a:rPr spc="-10">
                <a:latin typeface="Carlito"/>
                <a:cs typeface="Carlito"/>
              </a:rPr>
              <a:t>across underserved </a:t>
            </a:r>
            <a:r>
              <a:rPr>
                <a:latin typeface="Carlito"/>
                <a:cs typeface="Carlito"/>
              </a:rPr>
              <a:t>and  </a:t>
            </a:r>
            <a:r>
              <a:rPr spc="-10">
                <a:latin typeface="Carlito"/>
                <a:cs typeface="Carlito"/>
              </a:rPr>
              <a:t>refugee</a:t>
            </a:r>
            <a:r>
              <a:rPr spc="-25">
                <a:latin typeface="Carlito"/>
                <a:cs typeface="Carlito"/>
              </a:rPr>
              <a:t> </a:t>
            </a:r>
            <a:r>
              <a:rPr spc="-5">
                <a:latin typeface="Carlito"/>
                <a:cs typeface="Carlito"/>
              </a:rPr>
              <a:t>areas</a:t>
            </a:r>
            <a:r>
              <a:rPr sz="2000" spc="-5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-38100" y="0"/>
            <a:ext cx="9182100" cy="6858000"/>
            <a:chOff x="-38100" y="0"/>
            <a:chExt cx="9182100" cy="68580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8100" y="6286520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457200" y="1600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“The sought generation is a generation of volunteers who can take on the responsibilities and duties of the country.”</a:t>
            </a:r>
          </a:p>
          <a:p>
            <a:pPr algn="just">
              <a:defRPr/>
            </a:pPr>
            <a:endParaRPr lang="en-US" sz="2400">
              <a:latin typeface="Garamond" pitchFamily="18" charset="0"/>
            </a:endParaRPr>
          </a:p>
          <a:p>
            <a:pPr algn="just">
              <a:defRPr/>
            </a:pPr>
            <a:endParaRPr lang="en-US" sz="2400">
              <a:latin typeface="Garamond" pitchFamily="18" charset="0"/>
            </a:endParaRPr>
          </a:p>
          <a:p>
            <a:pPr algn="r">
              <a:defRPr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HRH Prince El-Hassan bin Talal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5334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i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1600" i="0">
                <a:latin typeface="Garamond" pitchFamily="18" charset="0"/>
              </a:rPr>
              <a:t>HRH  Prince  El Hassan  Bin Talal</a:t>
            </a:r>
            <a:endParaRPr lang="en-US" sz="1600" i="0">
              <a:latin typeface="Garamond" pitchFamily="18" charset="0"/>
            </a:endParaRPr>
          </a:p>
          <a:p>
            <a:pPr algn="ctr">
              <a:defRPr/>
            </a:pPr>
            <a:r>
              <a:rPr lang="en-US" sz="1600" i="0">
                <a:latin typeface="Garamond" pitchFamily="18" charset="0"/>
              </a:rPr>
              <a:t>Founder of HYA</a:t>
            </a:r>
          </a:p>
        </p:txBody>
      </p:sp>
      <p:pic>
        <p:nvPicPr>
          <p:cNvPr id="14" name="Picture 13" descr="untitled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14400"/>
            <a:ext cx="3282681" cy="47244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707" y="1311909"/>
            <a:ext cx="47223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>
                <a:latin typeface="Carlito"/>
                <a:cs typeface="Carlito"/>
              </a:rPr>
              <a:t>C. </a:t>
            </a:r>
            <a:r>
              <a:rPr sz="2000" spc="-5"/>
              <a:t>Agriculture </a:t>
            </a:r>
            <a:r>
              <a:rPr sz="2000"/>
              <a:t>&amp;</a:t>
            </a:r>
            <a:r>
              <a:rPr sz="2000" spc="-55"/>
              <a:t> </a:t>
            </a:r>
            <a:r>
              <a:rPr sz="2000" spc="-10"/>
              <a:t>Food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707" y="1921891"/>
            <a:ext cx="814070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Carlito"/>
                <a:cs typeface="Carlito"/>
              </a:rPr>
              <a:t>1. El </a:t>
            </a:r>
            <a:r>
              <a:rPr sz="2000" spc="-5">
                <a:latin typeface="Carlito"/>
                <a:cs typeface="Carlito"/>
              </a:rPr>
              <a:t>Hassan </a:t>
            </a:r>
            <a:r>
              <a:rPr sz="2000" spc="-35">
                <a:latin typeface="Carlito"/>
                <a:cs typeface="Carlito"/>
              </a:rPr>
              <a:t>Youth </a:t>
            </a:r>
            <a:r>
              <a:rPr sz="2000" spc="-10">
                <a:latin typeface="Carlito"/>
                <a:cs typeface="Carlito"/>
              </a:rPr>
              <a:t>Award embarked </a:t>
            </a:r>
            <a:r>
              <a:rPr sz="2000" spc="-5">
                <a:latin typeface="Carlito"/>
                <a:cs typeface="Carlito"/>
              </a:rPr>
              <a:t>on ambitious </a:t>
            </a:r>
            <a:r>
              <a:rPr sz="2000" spc="-10">
                <a:latin typeface="Carlito"/>
                <a:cs typeface="Carlito"/>
              </a:rPr>
              <a:t>projects to </a:t>
            </a:r>
            <a:r>
              <a:rPr sz="2000" spc="-15">
                <a:latin typeface="Carlito"/>
                <a:cs typeface="Carlito"/>
              </a:rPr>
              <a:t>grow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plant  </a:t>
            </a:r>
            <a:r>
              <a:rPr sz="2000" spc="-15">
                <a:latin typeface="Carlito"/>
                <a:cs typeface="Carlito"/>
              </a:rPr>
              <a:t>food </a:t>
            </a:r>
            <a:r>
              <a:rPr sz="2000">
                <a:latin typeface="Carlito"/>
                <a:cs typeface="Carlito"/>
              </a:rPr>
              <a:t>in </a:t>
            </a:r>
            <a:r>
              <a:rPr sz="2000" spc="-15">
                <a:latin typeface="Carlito"/>
                <a:cs typeface="Carlito"/>
              </a:rPr>
              <a:t>different </a:t>
            </a:r>
            <a:r>
              <a:rPr sz="2000" spc="-5">
                <a:latin typeface="Carlito"/>
                <a:cs typeface="Carlito"/>
              </a:rPr>
              <a:t>location </a:t>
            </a:r>
            <a:r>
              <a:rPr sz="2000">
                <a:latin typeface="Carlito"/>
                <a:cs typeface="Carlito"/>
              </a:rPr>
              <a:t>in the </a:t>
            </a:r>
            <a:r>
              <a:rPr sz="2000" spc="-5">
                <a:latin typeface="Carlito"/>
                <a:cs typeface="Carlito"/>
              </a:rPr>
              <a:t>Kingdom </a:t>
            </a:r>
            <a:r>
              <a:rPr sz="2000">
                <a:latin typeface="Carlito"/>
                <a:cs typeface="Carlito"/>
              </a:rPr>
              <a:t>, </a:t>
            </a:r>
            <a:r>
              <a:rPr sz="2000" spc="-5">
                <a:latin typeface="Carlito"/>
                <a:cs typeface="Carlito"/>
              </a:rPr>
              <a:t>so </a:t>
            </a:r>
            <a:r>
              <a:rPr sz="2000" spc="-10">
                <a:latin typeface="Carlito"/>
                <a:cs typeface="Carlito"/>
              </a:rPr>
              <a:t>we </a:t>
            </a:r>
            <a:r>
              <a:rPr sz="2000" spc="-5">
                <a:latin typeface="Carlito"/>
                <a:cs typeface="Carlito"/>
              </a:rPr>
              <a:t>need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 spc="-10">
                <a:latin typeface="Carlito"/>
                <a:cs typeface="Carlito"/>
              </a:rPr>
              <a:t>get </a:t>
            </a:r>
            <a:r>
              <a:rPr sz="2000" spc="-5">
                <a:latin typeface="Carlito"/>
                <a:cs typeface="Carlito"/>
              </a:rPr>
              <a:t>funds </a:t>
            </a:r>
            <a:r>
              <a:rPr sz="2000" spc="-15">
                <a:latin typeface="Carlito"/>
                <a:cs typeface="Carlito"/>
              </a:rPr>
              <a:t>to </a:t>
            </a:r>
            <a:r>
              <a:rPr sz="2000" spc="-5">
                <a:latin typeface="Carlito"/>
                <a:cs typeface="Carlito"/>
              </a:rPr>
              <a:t>support  agricultural </a:t>
            </a:r>
            <a:r>
              <a:rPr sz="2000" spc="-10">
                <a:latin typeface="Carlito"/>
                <a:cs typeface="Carlito"/>
              </a:rPr>
              <a:t>work </a:t>
            </a:r>
            <a:r>
              <a:rPr sz="2000">
                <a:latin typeface="Carlito"/>
                <a:cs typeface="Carlito"/>
              </a:rPr>
              <a:t>in </a:t>
            </a:r>
            <a:r>
              <a:rPr sz="2000" spc="-5">
                <a:latin typeface="Carlito"/>
                <a:cs typeface="Carlito"/>
              </a:rPr>
              <a:t>that location, </a:t>
            </a:r>
            <a:r>
              <a:rPr sz="2000">
                <a:latin typeface="Carlito"/>
                <a:cs typeface="Carlito"/>
              </a:rPr>
              <a:t>which </a:t>
            </a:r>
            <a:r>
              <a:rPr sz="2000" spc="-10">
                <a:latin typeface="Carlito"/>
                <a:cs typeface="Carlito"/>
              </a:rPr>
              <a:t>would </a:t>
            </a:r>
            <a:r>
              <a:rPr sz="2000">
                <a:latin typeface="Carlito"/>
                <a:cs typeface="Carlito"/>
              </a:rPr>
              <a:t>then </a:t>
            </a:r>
            <a:r>
              <a:rPr sz="2000" spc="-5">
                <a:latin typeface="Carlito"/>
                <a:cs typeface="Carlito"/>
              </a:rPr>
              <a:t>be </a:t>
            </a:r>
            <a:r>
              <a:rPr sz="2000" spc="-10">
                <a:latin typeface="Carlito"/>
                <a:cs typeface="Carlito"/>
              </a:rPr>
              <a:t>distributed </a:t>
            </a:r>
            <a:r>
              <a:rPr sz="2000" spc="-15">
                <a:latin typeface="Carlito"/>
                <a:cs typeface="Carlito"/>
              </a:rPr>
              <a:t>to  </a:t>
            </a:r>
            <a:r>
              <a:rPr sz="2000" spc="-10">
                <a:latin typeface="Carlito"/>
                <a:cs typeface="Carlito"/>
              </a:rPr>
              <a:t>underserved </a:t>
            </a:r>
            <a:r>
              <a:rPr sz="2000">
                <a:latin typeface="Carlito"/>
                <a:cs typeface="Carlito"/>
              </a:rPr>
              <a:t>and </a:t>
            </a:r>
            <a:r>
              <a:rPr sz="2000" spc="-10">
                <a:latin typeface="Carlito"/>
                <a:cs typeface="Carlito"/>
              </a:rPr>
              <a:t>refugee </a:t>
            </a:r>
            <a:r>
              <a:rPr sz="2000" spc="-5">
                <a:latin typeface="Carlito"/>
                <a:cs typeface="Carlito"/>
              </a:rPr>
              <a:t>areas </a:t>
            </a:r>
            <a:r>
              <a:rPr sz="2000" spc="-15">
                <a:latin typeface="Carlito"/>
                <a:cs typeface="Carlito"/>
              </a:rPr>
              <a:t>at </a:t>
            </a:r>
            <a:r>
              <a:rPr sz="2000" spc="-10">
                <a:latin typeface="Carlito"/>
                <a:cs typeface="Carlito"/>
              </a:rPr>
              <a:t>cost. </a:t>
            </a:r>
            <a:r>
              <a:rPr sz="2000" spc="-5">
                <a:latin typeface="Carlito"/>
                <a:cs typeface="Carlito"/>
              </a:rPr>
              <a:t>(Hence, </a:t>
            </a:r>
            <a:r>
              <a:rPr sz="2000" spc="-10">
                <a:latin typeface="Carlito"/>
                <a:cs typeface="Carlito"/>
              </a:rPr>
              <a:t>providing </a:t>
            </a:r>
            <a:r>
              <a:rPr sz="2000">
                <a:latin typeface="Carlito"/>
                <a:cs typeface="Carlito"/>
              </a:rPr>
              <a:t>them </a:t>
            </a:r>
            <a:r>
              <a:rPr sz="2000" spc="-5">
                <a:latin typeface="Carlito"/>
                <a:cs typeface="Carlito"/>
              </a:rPr>
              <a:t>with </a:t>
            </a:r>
            <a:r>
              <a:rPr sz="2000" spc="-15">
                <a:latin typeface="Carlito"/>
                <a:cs typeface="Carlito"/>
              </a:rPr>
              <a:t>tomatoes,  </a:t>
            </a:r>
            <a:r>
              <a:rPr sz="2000" spc="-10">
                <a:latin typeface="Carlito"/>
                <a:cs typeface="Carlito"/>
              </a:rPr>
              <a:t>peppers, olives, olive</a:t>
            </a:r>
            <a:r>
              <a:rPr sz="2000" spc="30">
                <a:latin typeface="Carlito"/>
                <a:cs typeface="Carlito"/>
              </a:rPr>
              <a:t> </a:t>
            </a:r>
            <a:r>
              <a:rPr sz="2000" spc="-10">
                <a:latin typeface="Carlito"/>
                <a:cs typeface="Carlito"/>
              </a:rPr>
              <a:t>oil...etc.)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707" y="1143000"/>
            <a:ext cx="822282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spc="-5"/>
              <a:t>Contribution to the community 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707" y="1921891"/>
            <a:ext cx="8140700" cy="31425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b="1">
                <a:latin typeface="Carlito"/>
                <a:cs typeface="Carlito"/>
              </a:rPr>
              <a:t>Challenge100</a:t>
            </a:r>
          </a:p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lang="en-US" sz="2000" b="1">
                <a:latin typeface="Carlito"/>
                <a:cs typeface="Carlito"/>
              </a:rPr>
              <a:t>The Challenge100 is a great way to raise awareness and funds in support of the Award Campaigns both in-country and around the world.</a:t>
            </a:r>
          </a:p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lang="en-US" sz="2000" b="1">
                <a:latin typeface="Carlito"/>
                <a:cs typeface="Carlito"/>
              </a:rPr>
              <a:t>1- Cleaning campaigns 100</a:t>
            </a:r>
          </a:p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lang="en-US" sz="2000" b="1">
                <a:latin typeface="Carlito"/>
                <a:cs typeface="Carlito"/>
              </a:rPr>
              <a:t>2- Distributing clothes 100 Family </a:t>
            </a:r>
          </a:p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lang="en-US" sz="2000" b="1">
                <a:latin typeface="Carlito"/>
                <a:cs typeface="Carlito"/>
              </a:rPr>
              <a:t>3- Activity day for 100 Orphans </a:t>
            </a:r>
            <a:endParaRPr sz="2000" b="1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53731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56" y="2638120"/>
            <a:ext cx="619680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00" b="0" spc="-10">
                <a:latin typeface="Carlito"/>
                <a:cs typeface="Carlito"/>
              </a:rPr>
              <a:t>Thank</a:t>
            </a:r>
            <a:r>
              <a:rPr sz="7200" b="0" spc="-90">
                <a:latin typeface="Carlito"/>
                <a:cs typeface="Carlito"/>
              </a:rPr>
              <a:t> </a:t>
            </a:r>
            <a:r>
              <a:rPr sz="7200" b="0" spc="-229">
                <a:latin typeface="Carlito"/>
                <a:cs typeface="Carlito"/>
              </a:rPr>
              <a:t>You</a:t>
            </a:r>
            <a:endParaRPr sz="7200"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-38100" y="0"/>
            <a:ext cx="9182100" cy="6858000"/>
            <a:chOff x="-38100" y="0"/>
            <a:chExt cx="9182100" cy="68580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286520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</p:grpSp>
      <p:pic>
        <p:nvPicPr>
          <p:cNvPr id="9" name="Picture 3" descr="الحسن 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57600" y="762000"/>
            <a:ext cx="1828800" cy="2057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2" descr="I:\what does the award look like in your country\IMG-20140827-WA011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15200" y="762000"/>
            <a:ext cx="1828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 descr="I:\what does the award look like in your country\IMG_5055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315200" y="2514600"/>
            <a:ext cx="18288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I:\what does the award look like in your country\IMG_5060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15200" y="4572000"/>
            <a:ext cx="1828800" cy="1714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06" name="Picture 2" descr="C:\Documents and Settings\AdminTQA\Desktop\Pesonal\sabeleh\IMG_2508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2514600"/>
            <a:ext cx="1828800" cy="1752600"/>
          </a:xfrm>
          <a:prstGeom prst="rect">
            <a:avLst/>
          </a:prstGeom>
          <a:noFill/>
        </p:spPr>
      </p:pic>
      <p:pic>
        <p:nvPicPr>
          <p:cNvPr id="17" name="Picture 6" descr="D:\what does the award look like in your country\معسكرات\سابلة 2014\DSC05281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0" y="4267200"/>
            <a:ext cx="1828800" cy="1981200"/>
          </a:xfrm>
          <a:prstGeom prst="rect">
            <a:avLst/>
          </a:prstGeom>
          <a:noFill/>
        </p:spPr>
      </p:pic>
      <p:pic>
        <p:nvPicPr>
          <p:cNvPr id="18" name="Picture 4" descr="D:\what does the award look like in your country\معسكرات\سابلة 2014\DSC05031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752600" y="762000"/>
            <a:ext cx="1981200" cy="1752600"/>
          </a:xfrm>
          <a:prstGeom prst="rect">
            <a:avLst/>
          </a:prstGeom>
          <a:noFill/>
        </p:spPr>
      </p:pic>
      <p:pic>
        <p:nvPicPr>
          <p:cNvPr id="19" name="Picture 18" descr="https://scontent-b-fra.xx.fbcdn.net/hphotos-xpf1/v/t1.0-9/1554595_796140227082712_4897639354761778523_n.jpg?oh=340a3017cda8bbd8003b6e18a6f019b6&amp;oe=54868BBA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762001"/>
            <a:ext cx="1844930" cy="1828800"/>
          </a:xfrm>
          <a:prstGeom prst="rect">
            <a:avLst/>
          </a:prstGeom>
          <a:noFill/>
        </p:spPr>
      </p:pic>
      <p:pic>
        <p:nvPicPr>
          <p:cNvPr id="20" name="Picture 2" descr="https://fbcdn-sphotos-f-a.akamaihd.net/hphotos-ak-xpf1/v/t1.0-9/10464010_10152434339551999_5257044898413295425_n.jpg?oh=2001149734e18cc0d0663d8177f8d261&amp;oe=548596E1&amp;__gda__=1421833118_efee86a32754ca0f1bada658587a645d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486400" y="762001"/>
            <a:ext cx="1828800" cy="17526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71003" y="2776538"/>
            <a:ext cx="5410200" cy="34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The Key to this slogan lies in understanding the meaning of the two words inscribed in the middle: </a:t>
            </a:r>
            <a:endParaRPr kumimoji="0" lang="en-GB" sz="1400" b="0" i="0" u="none" strike="noStrike" cap="none" normalizeH="0" baseline="0">
              <a:ln>
                <a:noFill/>
              </a:ln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The first is </a:t>
            </a:r>
            <a:r>
              <a:rPr kumimoji="0" lang="en-US" sz="1400" b="1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“development”</a:t>
            </a: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- to work, in whole and not in part, on the spiritual, emotional, and moral development of the youth including their mental and physical development, </a:t>
            </a:r>
            <a:endParaRPr kumimoji="0" lang="en-GB" sz="1400" b="0" i="0" u="none" strike="noStrike" cap="none" normalizeH="0" baseline="0">
              <a:ln>
                <a:noFill/>
              </a:ln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and the second is </a:t>
            </a:r>
            <a:r>
              <a:rPr kumimoji="0" lang="en-US" sz="1400" b="1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“affiliation” </a:t>
            </a: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to God, Country and King as indicated by the first symbol: the Crown. The second symbol is the wheat stem firmly rooted into the ground to indicate affiliation to Jordan first, the greater Arab homeland and humanity as a whole.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 Earth means identity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 language and the ability to unleash the energies of the individual and the community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 altogether as the source of unlimited giving, altruism and excitement</a:t>
            </a:r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800" b="0" i="0" u="none" strike="noStrike" cap="none" normalizeH="0" baseline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000" b="0" i="0" u="none" strike="noStrike" cap="none" normalizeH="0" baseline="0">
                <a:ln>
                  <a:noFill/>
                </a:ln>
                <a:effectLst/>
                <a:ea typeface="Calibri" pitchFamily="34" charset="0"/>
                <a:cs typeface="Tahoma" pitchFamily="34" charset="0"/>
              </a:rPr>
            </a:br>
            <a:br>
              <a:rPr kumimoji="0" lang="en-US" sz="1000" b="0" i="0" u="none" strike="noStrike" cap="none" normalizeH="0" baseline="0">
                <a:ln>
                  <a:noFill/>
                </a:ln>
                <a:effectLst/>
                <a:ea typeface="Calibri" pitchFamily="34" charset="0"/>
                <a:cs typeface="Tahoma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0"/>
            <a:ext cx="4145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Development and Affiliation</a:t>
            </a:r>
            <a:endParaRPr lang="en-GB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Group 6"/>
          <p:cNvGrpSpPr/>
          <p:nvPr/>
        </p:nvGrpSpPr>
        <p:grpSpPr>
          <a:xfrm>
            <a:off x="-38100" y="0"/>
            <a:ext cx="9182100" cy="6858000"/>
            <a:chOff x="-38100" y="0"/>
            <a:chExt cx="9182100" cy="6858000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286520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</p:grpSp>
      <p:pic>
        <p:nvPicPr>
          <p:cNvPr id="23" name="Picture 1" descr="C:\Users\HigherAdmin\Desktop\2017\شعار جائزة الحسن  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838200"/>
            <a:ext cx="1411885" cy="1752600"/>
          </a:xfrm>
          <a:prstGeom prst="rect">
            <a:avLst/>
          </a:prstGeom>
          <a:noFill/>
        </p:spPr>
      </p:pic>
      <p:pic>
        <p:nvPicPr>
          <p:cNvPr id="2051" name="Picture 3" descr="C:\Users\MediaIT\Desktop\Untitled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33600" y="1371600"/>
            <a:ext cx="6781800" cy="40386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 rot="11327515">
            <a:off x="1620664" y="2202177"/>
            <a:ext cx="3919042" cy="39624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2650381"/>
            <a:ext cx="2133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 Pacific Region</a:t>
            </a:r>
            <a:endParaRPr kumimoji="0" lang="ar-J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4648200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Africa Region </a:t>
            </a:r>
            <a:endParaRPr kumimoji="0" lang="ar-J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838200"/>
            <a:ext cx="4267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Europe, Mediterranean &amp; Arab States Region </a:t>
            </a:r>
            <a:endParaRPr kumimoji="0" lang="ar-JO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990600"/>
            <a:ext cx="2672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Americas Region </a:t>
            </a:r>
            <a:r>
              <a:rPr kumimoji="0" lang="ar-J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8100" y="3936235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Hassan Youth Award Regional Consult Centre for Arab States</a:t>
            </a:r>
          </a:p>
        </p:txBody>
      </p:sp>
      <p:pic>
        <p:nvPicPr>
          <p:cNvPr id="22" name="Picture 2" descr="X:\lost\الاقسام الادارية\الأرشفة\مطبوعات\2019\الشعار الدولي\شعار دولي جديد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2591480"/>
            <a:ext cx="219819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 dir="vert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1060591" y="908199"/>
            <a:ext cx="6855176" cy="4965324"/>
            <a:chOff x="1060591" y="908199"/>
            <a:chExt cx="6855176" cy="4965324"/>
          </a:xfrm>
        </p:grpSpPr>
        <p:sp>
          <p:nvSpPr>
            <p:cNvPr id="3" name="object 3"/>
            <p:cNvSpPr/>
            <p:nvPr/>
          </p:nvSpPr>
          <p:spPr>
            <a:xfrm>
              <a:off x="1060591" y="908199"/>
              <a:ext cx="6855176" cy="496532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0591" y="1066800"/>
              <a:ext cx="6711809" cy="4648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2" descr="C:\Users\سمر كلداني\Desktop\حصول جائزة الحسن للشباب على الرخصة الدولية الجديدة.jpg">
            <a:extLst>
              <a:ext uri="{FF2B5EF4-FFF2-40B4-BE49-F238E27FC236}">
                <a16:creationId xmlns:a16="http://schemas.microsoft.com/office/drawing/2014/main" xmlns="" id="{F8FFF65E-FBA1-4592-9BC1-43C1F5F69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40" y="962568"/>
            <a:ext cx="7429520" cy="4932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-38100" y="0"/>
            <a:ext cx="9182100" cy="6858000"/>
            <a:chOff x="-38100" y="0"/>
            <a:chExt cx="9182100" cy="6858000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-3810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8100" y="6286520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8100" y="642918"/>
              <a:ext cx="9182100" cy="1143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 rot="21297280">
            <a:off x="1338491" y="4133600"/>
            <a:ext cx="2207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>
                <a:solidFill>
                  <a:srgbClr val="7030A0"/>
                </a:solidFill>
              </a:rPr>
              <a:t>Inspiration</a:t>
            </a:r>
          </a:p>
          <a:p>
            <a:pPr marL="342900" indent="-342900" algn="ctr"/>
            <a:r>
              <a:rPr lang="ar-JO" sz="3200" b="1">
                <a:solidFill>
                  <a:srgbClr val="7030A0"/>
                </a:solidFill>
                <a:cs typeface="Traditional Arabic" pitchFamily="2" charset="-78"/>
              </a:rPr>
              <a:t>     </a:t>
            </a:r>
          </a:p>
        </p:txBody>
      </p:sp>
      <p:sp>
        <p:nvSpPr>
          <p:cNvPr id="8" name="Rectangle 7"/>
          <p:cNvSpPr/>
          <p:nvPr/>
        </p:nvSpPr>
        <p:spPr>
          <a:xfrm rot="1413459">
            <a:off x="1037217" y="1297741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3200">
                <a:solidFill>
                  <a:srgbClr val="92D050"/>
                </a:solidFill>
              </a:rPr>
              <a:t>Individual</a:t>
            </a:r>
            <a:endParaRPr lang="ar-JO" sz="3200" b="1">
              <a:solidFill>
                <a:srgbClr val="92D050"/>
              </a:solidFill>
              <a:cs typeface="Traditional Arab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 rot="1031061">
            <a:off x="5574435" y="1208489"/>
            <a:ext cx="318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Font typeface="Wingdings 3"/>
              <a:buChar char=""/>
              <a:defRPr/>
            </a:pPr>
            <a:endParaRPr lang="en-US" sz="3200">
              <a:solidFill>
                <a:srgbClr val="FF0066"/>
              </a:solidFill>
            </a:endParaRPr>
          </a:p>
          <a:p>
            <a:pPr marL="365760" indent="-256032">
              <a:defRPr/>
            </a:pPr>
            <a:r>
              <a:rPr lang="en-US" sz="3200">
                <a:solidFill>
                  <a:srgbClr val="FF0066"/>
                </a:solidFill>
              </a:rPr>
              <a:t>Non-competitive </a:t>
            </a:r>
          </a:p>
        </p:txBody>
      </p:sp>
      <p:sp>
        <p:nvSpPr>
          <p:cNvPr id="10" name="Rectangle 9"/>
          <p:cNvSpPr/>
          <p:nvPr/>
        </p:nvSpPr>
        <p:spPr>
          <a:xfrm rot="19869632">
            <a:off x="6149584" y="4181605"/>
            <a:ext cx="263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56032">
              <a:defRPr/>
            </a:pPr>
            <a:r>
              <a:rPr lang="en-US" sz="3200">
                <a:solidFill>
                  <a:srgbClr val="00B050"/>
                </a:solidFill>
              </a:rPr>
              <a:t>Development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2438400"/>
            <a:ext cx="1798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ar-JO" sz="3200" b="1">
                <a:solidFill>
                  <a:schemeClr val="accent6">
                    <a:lumMod val="50000"/>
                  </a:schemeClr>
                </a:solidFill>
                <a:cs typeface="Traditional Arabic" pitchFamily="2" charset="-78"/>
              </a:rPr>
              <a:t> </a:t>
            </a:r>
          </a:p>
          <a:p>
            <a:pPr marL="342900" indent="-342900" algn="ctr"/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Balanced</a:t>
            </a:r>
          </a:p>
          <a:p>
            <a:pPr marL="342900" indent="-342900" algn="ctr"/>
            <a:endParaRPr lang="ar-JO" sz="3200" b="1">
              <a:solidFill>
                <a:schemeClr val="accent6">
                  <a:lumMod val="50000"/>
                </a:schemeClr>
              </a:solidFill>
              <a:cs typeface="Traditional Arab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 rot="264886">
            <a:off x="3448439" y="4803127"/>
            <a:ext cx="206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3200">
                <a:solidFill>
                  <a:schemeClr val="accent6">
                    <a:lumMod val="75000"/>
                  </a:schemeClr>
                </a:solidFill>
              </a:rPr>
              <a:t>Persistence</a:t>
            </a:r>
            <a:endParaRPr lang="ar-JO" sz="3200" b="1">
              <a:solidFill>
                <a:schemeClr val="accent6">
                  <a:lumMod val="75000"/>
                </a:schemeClr>
              </a:solidFill>
              <a:cs typeface="Traditional Arabic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 rot="20552384">
            <a:off x="2926556" y="1853773"/>
            <a:ext cx="2363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>
                <a:solidFill>
                  <a:srgbClr val="0070C0"/>
                </a:solidFill>
              </a:rPr>
              <a:t>Voluntary</a:t>
            </a:r>
          </a:p>
          <a:p>
            <a:pPr marL="342900" indent="-342900" algn="ctr"/>
            <a:endParaRPr lang="ar-JO" sz="3200" b="1">
              <a:solidFill>
                <a:srgbClr val="0070C0"/>
              </a:solidFill>
              <a:cs typeface="Traditional Arabic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5334000"/>
            <a:ext cx="180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3200">
                <a:solidFill>
                  <a:srgbClr val="FFC000"/>
                </a:solidFill>
              </a:rPr>
              <a:t>Enjoyable</a:t>
            </a:r>
            <a:endParaRPr lang="ar-SA" sz="3200" b="1">
              <a:solidFill>
                <a:srgbClr val="FFC000"/>
              </a:solidFill>
              <a:cs typeface="Traditional Arabic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 rot="1528087">
            <a:off x="5362590" y="2839838"/>
            <a:ext cx="19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3200">
                <a:solidFill>
                  <a:srgbClr val="FF7C80"/>
                </a:solidFill>
              </a:rPr>
              <a:t>Achievable</a:t>
            </a:r>
            <a:endParaRPr lang="ar-JO" sz="3200" b="1">
              <a:solidFill>
                <a:srgbClr val="FF7C80"/>
              </a:solidFill>
              <a:cs typeface="Traditional Arabic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0" y="3352800"/>
            <a:ext cx="2195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56032">
              <a:defRPr/>
            </a:pPr>
            <a:r>
              <a:rPr lang="en-US" sz="3200">
                <a:solidFill>
                  <a:schemeClr val="accent5">
                    <a:lumMod val="60000"/>
                    <a:lumOff val="40000"/>
                  </a:schemeClr>
                </a:solidFill>
              </a:rPr>
              <a:t>Progressive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05200" y="0"/>
            <a:ext cx="2293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2D050"/>
                </a:solidFill>
              </a:rPr>
              <a:t>Philosophy</a:t>
            </a:r>
            <a:endParaRPr lang="en-GB" sz="36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2"/>
      <p:bldP spid="10" grpId="3"/>
      <p:bldP spid="11" grpId="4"/>
      <p:bldP spid="12" grpId="5"/>
      <p:bldP spid="13" grpId="6"/>
      <p:bldP spid="14" grpId="7"/>
      <p:bldP spid="16" grpId="8"/>
      <p:bldP spid="17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364" y="0"/>
            <a:ext cx="56822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95"/>
              <a:t>HYA</a:t>
            </a:r>
            <a:r>
              <a:rPr sz="2800" spc="-75"/>
              <a:t> </a:t>
            </a:r>
            <a:r>
              <a:rPr sz="2800" spc="-10"/>
              <a:t>Levels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640343" y="1828800"/>
            <a:ext cx="2360813" cy="2600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58082" y="2656617"/>
            <a:ext cx="121444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latin typeface="Carlito"/>
                <a:cs typeface="Carlito"/>
              </a:rPr>
              <a:t>Bronze  </a:t>
            </a:r>
            <a:r>
              <a:rPr sz="1600" b="1">
                <a:latin typeface="Carlito"/>
                <a:cs typeface="Carlito"/>
              </a:rPr>
              <a:t>Award</a:t>
            </a:r>
            <a:r>
              <a:rPr sz="1800" b="1" spc="-10">
                <a:latin typeface="Carlito"/>
                <a:cs typeface="Carlito"/>
              </a:rPr>
              <a:t>  </a:t>
            </a:r>
            <a:r>
              <a:rPr sz="1800" b="1" spc="-5">
                <a:latin typeface="Carlito"/>
                <a:cs typeface="Carlito"/>
              </a:rPr>
              <a:t>14</a:t>
            </a:r>
            <a:r>
              <a:rPr sz="1800" b="1" spc="-80">
                <a:latin typeface="Carlito"/>
                <a:cs typeface="Carlito"/>
              </a:rPr>
              <a:t> </a:t>
            </a:r>
            <a:r>
              <a:rPr sz="1800" b="1" spc="-40">
                <a:latin typeface="Carlito"/>
                <a:cs typeface="Carlito"/>
              </a:rPr>
              <a:t>Years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6844" y="1840992"/>
            <a:ext cx="2248296" cy="25881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6378" y="2604896"/>
            <a:ext cx="872944" cy="99770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600" b="1">
                <a:latin typeface="Carlito"/>
                <a:cs typeface="Carlito"/>
              </a:rPr>
              <a:t>Silver  Award  15 Years</a:t>
            </a:r>
            <a:endParaRPr sz="1600" b="1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5978" y="1812026"/>
            <a:ext cx="2303145" cy="275998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14612" y="2643182"/>
            <a:ext cx="1046603" cy="99257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>
                <a:latin typeface="Carlito"/>
                <a:cs typeface="Carlito"/>
              </a:rPr>
              <a:t>Award  Award  16 Years</a:t>
            </a:r>
            <a:endParaRPr sz="1600" b="1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716" y="1821179"/>
            <a:ext cx="1965960" cy="2743200"/>
            <a:chOff x="13716" y="1821179"/>
            <a:chExt cx="1965960" cy="2743200"/>
          </a:xfrm>
        </p:grpSpPr>
        <p:sp>
          <p:nvSpPr>
            <p:cNvPr id="10" name="object 10"/>
            <p:cNvSpPr/>
            <p:nvPr/>
          </p:nvSpPr>
          <p:spPr>
            <a:xfrm>
              <a:off x="13716" y="1821179"/>
              <a:ext cx="1965960" cy="27432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5561" y="2204465"/>
              <a:ext cx="1455420" cy="1986280"/>
            </a:xfrm>
            <a:custGeom>
              <a:rect l="l" t="t" r="r" b="b"/>
              <a:pathLst>
                <a:path w="1455420" h="1986279">
                  <a:moveTo>
                    <a:pt x="727710" y="0"/>
                  </a:moveTo>
                  <a:lnTo>
                    <a:pt x="687782" y="1469"/>
                  </a:lnTo>
                  <a:lnTo>
                    <a:pt x="648417" y="5825"/>
                  </a:lnTo>
                  <a:lnTo>
                    <a:pt x="609671" y="12994"/>
                  </a:lnTo>
                  <a:lnTo>
                    <a:pt x="571598" y="22899"/>
                  </a:lnTo>
                  <a:lnTo>
                    <a:pt x="534255" y="35464"/>
                  </a:lnTo>
                  <a:lnTo>
                    <a:pt x="497696" y="50615"/>
                  </a:lnTo>
                  <a:lnTo>
                    <a:pt x="461978" y="68274"/>
                  </a:lnTo>
                  <a:lnTo>
                    <a:pt x="427156" y="88367"/>
                  </a:lnTo>
                  <a:lnTo>
                    <a:pt x="393284" y="110818"/>
                  </a:lnTo>
                  <a:lnTo>
                    <a:pt x="360420" y="135551"/>
                  </a:lnTo>
                  <a:lnTo>
                    <a:pt x="328618" y="162490"/>
                  </a:lnTo>
                  <a:lnTo>
                    <a:pt x="297933" y="191560"/>
                  </a:lnTo>
                  <a:lnTo>
                    <a:pt x="268422" y="222685"/>
                  </a:lnTo>
                  <a:lnTo>
                    <a:pt x="240139" y="255790"/>
                  </a:lnTo>
                  <a:lnTo>
                    <a:pt x="213140" y="290798"/>
                  </a:lnTo>
                  <a:lnTo>
                    <a:pt x="187482" y="327634"/>
                  </a:lnTo>
                  <a:lnTo>
                    <a:pt x="163218" y="366222"/>
                  </a:lnTo>
                  <a:lnTo>
                    <a:pt x="140405" y="406487"/>
                  </a:lnTo>
                  <a:lnTo>
                    <a:pt x="119098" y="448353"/>
                  </a:lnTo>
                  <a:lnTo>
                    <a:pt x="99353" y="491744"/>
                  </a:lnTo>
                  <a:lnTo>
                    <a:pt x="81225" y="536584"/>
                  </a:lnTo>
                  <a:lnTo>
                    <a:pt x="64770" y="582798"/>
                  </a:lnTo>
                  <a:lnTo>
                    <a:pt x="50042" y="630310"/>
                  </a:lnTo>
                  <a:lnTo>
                    <a:pt x="37099" y="679045"/>
                  </a:lnTo>
                  <a:lnTo>
                    <a:pt x="25994" y="728927"/>
                  </a:lnTo>
                  <a:lnTo>
                    <a:pt x="16784" y="779879"/>
                  </a:lnTo>
                  <a:lnTo>
                    <a:pt x="9524" y="831827"/>
                  </a:lnTo>
                  <a:lnTo>
                    <a:pt x="4270" y="884694"/>
                  </a:lnTo>
                  <a:lnTo>
                    <a:pt x="1076" y="938406"/>
                  </a:lnTo>
                  <a:lnTo>
                    <a:pt x="0" y="992886"/>
                  </a:lnTo>
                  <a:lnTo>
                    <a:pt x="1076" y="1047365"/>
                  </a:lnTo>
                  <a:lnTo>
                    <a:pt x="4270" y="1101077"/>
                  </a:lnTo>
                  <a:lnTo>
                    <a:pt x="9524" y="1153944"/>
                  </a:lnTo>
                  <a:lnTo>
                    <a:pt x="16784" y="1205892"/>
                  </a:lnTo>
                  <a:lnTo>
                    <a:pt x="25994" y="1256844"/>
                  </a:lnTo>
                  <a:lnTo>
                    <a:pt x="37099" y="1306726"/>
                  </a:lnTo>
                  <a:lnTo>
                    <a:pt x="50042" y="1355461"/>
                  </a:lnTo>
                  <a:lnTo>
                    <a:pt x="64770" y="1402973"/>
                  </a:lnTo>
                  <a:lnTo>
                    <a:pt x="81225" y="1449187"/>
                  </a:lnTo>
                  <a:lnTo>
                    <a:pt x="99353" y="1494028"/>
                  </a:lnTo>
                  <a:lnTo>
                    <a:pt x="119098" y="1537418"/>
                  </a:lnTo>
                  <a:lnTo>
                    <a:pt x="140405" y="1579284"/>
                  </a:lnTo>
                  <a:lnTo>
                    <a:pt x="163218" y="1619549"/>
                  </a:lnTo>
                  <a:lnTo>
                    <a:pt x="187482" y="1658137"/>
                  </a:lnTo>
                  <a:lnTo>
                    <a:pt x="213140" y="1694973"/>
                  </a:lnTo>
                  <a:lnTo>
                    <a:pt x="240139" y="1729981"/>
                  </a:lnTo>
                  <a:lnTo>
                    <a:pt x="268422" y="1763086"/>
                  </a:lnTo>
                  <a:lnTo>
                    <a:pt x="297933" y="1794211"/>
                  </a:lnTo>
                  <a:lnTo>
                    <a:pt x="328618" y="1823281"/>
                  </a:lnTo>
                  <a:lnTo>
                    <a:pt x="360420" y="1850220"/>
                  </a:lnTo>
                  <a:lnTo>
                    <a:pt x="393284" y="1874953"/>
                  </a:lnTo>
                  <a:lnTo>
                    <a:pt x="427156" y="1897404"/>
                  </a:lnTo>
                  <a:lnTo>
                    <a:pt x="461978" y="1917497"/>
                  </a:lnTo>
                  <a:lnTo>
                    <a:pt x="497696" y="1935156"/>
                  </a:lnTo>
                  <a:lnTo>
                    <a:pt x="534255" y="1950307"/>
                  </a:lnTo>
                  <a:lnTo>
                    <a:pt x="571598" y="1962872"/>
                  </a:lnTo>
                  <a:lnTo>
                    <a:pt x="609671" y="1972777"/>
                  </a:lnTo>
                  <a:lnTo>
                    <a:pt x="648417" y="1979946"/>
                  </a:lnTo>
                  <a:lnTo>
                    <a:pt x="687782" y="1984302"/>
                  </a:lnTo>
                  <a:lnTo>
                    <a:pt x="727710" y="1985772"/>
                  </a:lnTo>
                  <a:lnTo>
                    <a:pt x="767642" y="1984302"/>
                  </a:lnTo>
                  <a:lnTo>
                    <a:pt x="807011" y="1979946"/>
                  </a:lnTo>
                  <a:lnTo>
                    <a:pt x="845760" y="1972777"/>
                  </a:lnTo>
                  <a:lnTo>
                    <a:pt x="883836" y="1962872"/>
                  </a:lnTo>
                  <a:lnTo>
                    <a:pt x="921182" y="1950307"/>
                  </a:lnTo>
                  <a:lnTo>
                    <a:pt x="957742" y="1935156"/>
                  </a:lnTo>
                  <a:lnTo>
                    <a:pt x="993462" y="1917497"/>
                  </a:lnTo>
                  <a:lnTo>
                    <a:pt x="1028285" y="1897404"/>
                  </a:lnTo>
                  <a:lnTo>
                    <a:pt x="1062157" y="1874953"/>
                  </a:lnTo>
                  <a:lnTo>
                    <a:pt x="1095022" y="1850220"/>
                  </a:lnTo>
                  <a:lnTo>
                    <a:pt x="1126824" y="1823281"/>
                  </a:lnTo>
                  <a:lnTo>
                    <a:pt x="1157508" y="1794211"/>
                  </a:lnTo>
                  <a:lnTo>
                    <a:pt x="1187019" y="1763086"/>
                  </a:lnTo>
                  <a:lnTo>
                    <a:pt x="1215300" y="1729981"/>
                  </a:lnTo>
                  <a:lnTo>
                    <a:pt x="1242298" y="1694973"/>
                  </a:lnTo>
                  <a:lnTo>
                    <a:pt x="1267955" y="1658137"/>
                  </a:lnTo>
                  <a:lnTo>
                    <a:pt x="1292217" y="1619549"/>
                  </a:lnTo>
                  <a:lnTo>
                    <a:pt x="1315029" y="1579284"/>
                  </a:lnTo>
                  <a:lnTo>
                    <a:pt x="1336334" y="1537418"/>
                  </a:lnTo>
                  <a:lnTo>
                    <a:pt x="1356077" y="1494028"/>
                  </a:lnTo>
                  <a:lnTo>
                    <a:pt x="1374204" y="1449187"/>
                  </a:lnTo>
                  <a:lnTo>
                    <a:pt x="1390657" y="1402973"/>
                  </a:lnTo>
                  <a:lnTo>
                    <a:pt x="1405383" y="1355461"/>
                  </a:lnTo>
                  <a:lnTo>
                    <a:pt x="1418325" y="1306726"/>
                  </a:lnTo>
                  <a:lnTo>
                    <a:pt x="1429429" y="1256844"/>
                  </a:lnTo>
                  <a:lnTo>
                    <a:pt x="1438637" y="1205892"/>
                  </a:lnTo>
                  <a:lnTo>
                    <a:pt x="1445896" y="1153944"/>
                  </a:lnTo>
                  <a:lnTo>
                    <a:pt x="1451150" y="1101077"/>
                  </a:lnTo>
                  <a:lnTo>
                    <a:pt x="1454343" y="1047365"/>
                  </a:lnTo>
                  <a:lnTo>
                    <a:pt x="1455420" y="992886"/>
                  </a:lnTo>
                  <a:lnTo>
                    <a:pt x="1454343" y="938406"/>
                  </a:lnTo>
                  <a:lnTo>
                    <a:pt x="1451150" y="884694"/>
                  </a:lnTo>
                  <a:lnTo>
                    <a:pt x="1445896" y="831827"/>
                  </a:lnTo>
                  <a:lnTo>
                    <a:pt x="1438637" y="779879"/>
                  </a:lnTo>
                  <a:lnTo>
                    <a:pt x="1429429" y="728927"/>
                  </a:lnTo>
                  <a:lnTo>
                    <a:pt x="1418325" y="679045"/>
                  </a:lnTo>
                  <a:lnTo>
                    <a:pt x="1405383" y="630310"/>
                  </a:lnTo>
                  <a:lnTo>
                    <a:pt x="1390657" y="582798"/>
                  </a:lnTo>
                  <a:lnTo>
                    <a:pt x="1374204" y="536584"/>
                  </a:lnTo>
                  <a:lnTo>
                    <a:pt x="1356077" y="491744"/>
                  </a:lnTo>
                  <a:lnTo>
                    <a:pt x="1336334" y="448353"/>
                  </a:lnTo>
                  <a:lnTo>
                    <a:pt x="1315029" y="406487"/>
                  </a:lnTo>
                  <a:lnTo>
                    <a:pt x="1292217" y="366222"/>
                  </a:lnTo>
                  <a:lnTo>
                    <a:pt x="1267955" y="327634"/>
                  </a:lnTo>
                  <a:lnTo>
                    <a:pt x="1242298" y="290798"/>
                  </a:lnTo>
                  <a:lnTo>
                    <a:pt x="1215300" y="255790"/>
                  </a:lnTo>
                  <a:lnTo>
                    <a:pt x="1187019" y="222685"/>
                  </a:lnTo>
                  <a:lnTo>
                    <a:pt x="1157508" y="191560"/>
                  </a:lnTo>
                  <a:lnTo>
                    <a:pt x="1126824" y="162490"/>
                  </a:lnTo>
                  <a:lnTo>
                    <a:pt x="1095022" y="135551"/>
                  </a:lnTo>
                  <a:lnTo>
                    <a:pt x="1062157" y="110818"/>
                  </a:lnTo>
                  <a:lnTo>
                    <a:pt x="1028285" y="88367"/>
                  </a:lnTo>
                  <a:lnTo>
                    <a:pt x="993462" y="68274"/>
                  </a:lnTo>
                  <a:lnTo>
                    <a:pt x="957742" y="50615"/>
                  </a:lnTo>
                  <a:lnTo>
                    <a:pt x="921182" y="35464"/>
                  </a:lnTo>
                  <a:lnTo>
                    <a:pt x="883836" y="22899"/>
                  </a:lnTo>
                  <a:lnTo>
                    <a:pt x="845760" y="12994"/>
                  </a:lnTo>
                  <a:lnTo>
                    <a:pt x="807011" y="5825"/>
                  </a:lnTo>
                  <a:lnTo>
                    <a:pt x="767642" y="1469"/>
                  </a:lnTo>
                  <a:lnTo>
                    <a:pt x="7277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5561" y="2204465"/>
              <a:ext cx="1455420" cy="1986280"/>
            </a:xfrm>
            <a:custGeom>
              <a:rect l="l" t="t" r="r" b="b"/>
              <a:pathLst>
                <a:path w="1455420" h="1986279">
                  <a:moveTo>
                    <a:pt x="0" y="992886"/>
                  </a:moveTo>
                  <a:lnTo>
                    <a:pt x="1076" y="938406"/>
                  </a:lnTo>
                  <a:lnTo>
                    <a:pt x="4270" y="884694"/>
                  </a:lnTo>
                  <a:lnTo>
                    <a:pt x="9524" y="831827"/>
                  </a:lnTo>
                  <a:lnTo>
                    <a:pt x="16784" y="779879"/>
                  </a:lnTo>
                  <a:lnTo>
                    <a:pt x="25994" y="728927"/>
                  </a:lnTo>
                  <a:lnTo>
                    <a:pt x="37099" y="679045"/>
                  </a:lnTo>
                  <a:lnTo>
                    <a:pt x="50042" y="630310"/>
                  </a:lnTo>
                  <a:lnTo>
                    <a:pt x="64770" y="582798"/>
                  </a:lnTo>
                  <a:lnTo>
                    <a:pt x="81225" y="536584"/>
                  </a:lnTo>
                  <a:lnTo>
                    <a:pt x="99353" y="491744"/>
                  </a:lnTo>
                  <a:lnTo>
                    <a:pt x="119098" y="448353"/>
                  </a:lnTo>
                  <a:lnTo>
                    <a:pt x="140405" y="406487"/>
                  </a:lnTo>
                  <a:lnTo>
                    <a:pt x="163218" y="366222"/>
                  </a:lnTo>
                  <a:lnTo>
                    <a:pt x="187482" y="327634"/>
                  </a:lnTo>
                  <a:lnTo>
                    <a:pt x="213140" y="290798"/>
                  </a:lnTo>
                  <a:lnTo>
                    <a:pt x="240139" y="255790"/>
                  </a:lnTo>
                  <a:lnTo>
                    <a:pt x="268422" y="222685"/>
                  </a:lnTo>
                  <a:lnTo>
                    <a:pt x="297933" y="191560"/>
                  </a:lnTo>
                  <a:lnTo>
                    <a:pt x="328618" y="162490"/>
                  </a:lnTo>
                  <a:lnTo>
                    <a:pt x="360420" y="135551"/>
                  </a:lnTo>
                  <a:lnTo>
                    <a:pt x="393284" y="110818"/>
                  </a:lnTo>
                  <a:lnTo>
                    <a:pt x="427156" y="88367"/>
                  </a:lnTo>
                  <a:lnTo>
                    <a:pt x="461978" y="68274"/>
                  </a:lnTo>
                  <a:lnTo>
                    <a:pt x="497696" y="50615"/>
                  </a:lnTo>
                  <a:lnTo>
                    <a:pt x="534255" y="35464"/>
                  </a:lnTo>
                  <a:lnTo>
                    <a:pt x="571598" y="22899"/>
                  </a:lnTo>
                  <a:lnTo>
                    <a:pt x="609671" y="12994"/>
                  </a:lnTo>
                  <a:lnTo>
                    <a:pt x="648417" y="5825"/>
                  </a:lnTo>
                  <a:lnTo>
                    <a:pt x="687782" y="1469"/>
                  </a:lnTo>
                  <a:lnTo>
                    <a:pt x="727710" y="0"/>
                  </a:lnTo>
                  <a:lnTo>
                    <a:pt x="767642" y="1469"/>
                  </a:lnTo>
                  <a:lnTo>
                    <a:pt x="807011" y="5825"/>
                  </a:lnTo>
                  <a:lnTo>
                    <a:pt x="845760" y="12994"/>
                  </a:lnTo>
                  <a:lnTo>
                    <a:pt x="883836" y="22899"/>
                  </a:lnTo>
                  <a:lnTo>
                    <a:pt x="921182" y="35464"/>
                  </a:lnTo>
                  <a:lnTo>
                    <a:pt x="957742" y="50615"/>
                  </a:lnTo>
                  <a:lnTo>
                    <a:pt x="993462" y="68274"/>
                  </a:lnTo>
                  <a:lnTo>
                    <a:pt x="1028285" y="88367"/>
                  </a:lnTo>
                  <a:lnTo>
                    <a:pt x="1062157" y="110818"/>
                  </a:lnTo>
                  <a:lnTo>
                    <a:pt x="1095022" y="135551"/>
                  </a:lnTo>
                  <a:lnTo>
                    <a:pt x="1126824" y="162490"/>
                  </a:lnTo>
                  <a:lnTo>
                    <a:pt x="1157508" y="191560"/>
                  </a:lnTo>
                  <a:lnTo>
                    <a:pt x="1187019" y="222685"/>
                  </a:lnTo>
                  <a:lnTo>
                    <a:pt x="1215300" y="255790"/>
                  </a:lnTo>
                  <a:lnTo>
                    <a:pt x="1242298" y="290798"/>
                  </a:lnTo>
                  <a:lnTo>
                    <a:pt x="1267955" y="327634"/>
                  </a:lnTo>
                  <a:lnTo>
                    <a:pt x="1292217" y="366222"/>
                  </a:lnTo>
                  <a:lnTo>
                    <a:pt x="1315029" y="406487"/>
                  </a:lnTo>
                  <a:lnTo>
                    <a:pt x="1336334" y="448353"/>
                  </a:lnTo>
                  <a:lnTo>
                    <a:pt x="1356077" y="491744"/>
                  </a:lnTo>
                  <a:lnTo>
                    <a:pt x="1374204" y="536584"/>
                  </a:lnTo>
                  <a:lnTo>
                    <a:pt x="1390657" y="582798"/>
                  </a:lnTo>
                  <a:lnTo>
                    <a:pt x="1405383" y="630310"/>
                  </a:lnTo>
                  <a:lnTo>
                    <a:pt x="1418325" y="679045"/>
                  </a:lnTo>
                  <a:lnTo>
                    <a:pt x="1429429" y="728927"/>
                  </a:lnTo>
                  <a:lnTo>
                    <a:pt x="1438637" y="779879"/>
                  </a:lnTo>
                  <a:lnTo>
                    <a:pt x="1445896" y="831827"/>
                  </a:lnTo>
                  <a:lnTo>
                    <a:pt x="1451150" y="884694"/>
                  </a:lnTo>
                  <a:lnTo>
                    <a:pt x="1454343" y="938406"/>
                  </a:lnTo>
                  <a:lnTo>
                    <a:pt x="1455420" y="992886"/>
                  </a:lnTo>
                  <a:lnTo>
                    <a:pt x="1454343" y="1047365"/>
                  </a:lnTo>
                  <a:lnTo>
                    <a:pt x="1451150" y="1101077"/>
                  </a:lnTo>
                  <a:lnTo>
                    <a:pt x="1445896" y="1153944"/>
                  </a:lnTo>
                  <a:lnTo>
                    <a:pt x="1438637" y="1205892"/>
                  </a:lnTo>
                  <a:lnTo>
                    <a:pt x="1429429" y="1256844"/>
                  </a:lnTo>
                  <a:lnTo>
                    <a:pt x="1418325" y="1306726"/>
                  </a:lnTo>
                  <a:lnTo>
                    <a:pt x="1405383" y="1355461"/>
                  </a:lnTo>
                  <a:lnTo>
                    <a:pt x="1390657" y="1402973"/>
                  </a:lnTo>
                  <a:lnTo>
                    <a:pt x="1374204" y="1449187"/>
                  </a:lnTo>
                  <a:lnTo>
                    <a:pt x="1356077" y="1494028"/>
                  </a:lnTo>
                  <a:lnTo>
                    <a:pt x="1336334" y="1537418"/>
                  </a:lnTo>
                  <a:lnTo>
                    <a:pt x="1315029" y="1579284"/>
                  </a:lnTo>
                  <a:lnTo>
                    <a:pt x="1292217" y="1619549"/>
                  </a:lnTo>
                  <a:lnTo>
                    <a:pt x="1267955" y="1658137"/>
                  </a:lnTo>
                  <a:lnTo>
                    <a:pt x="1242298" y="1694973"/>
                  </a:lnTo>
                  <a:lnTo>
                    <a:pt x="1215300" y="1729981"/>
                  </a:lnTo>
                  <a:lnTo>
                    <a:pt x="1187019" y="1763086"/>
                  </a:lnTo>
                  <a:lnTo>
                    <a:pt x="1157508" y="1794211"/>
                  </a:lnTo>
                  <a:lnTo>
                    <a:pt x="1126824" y="1823281"/>
                  </a:lnTo>
                  <a:lnTo>
                    <a:pt x="1095022" y="1850220"/>
                  </a:lnTo>
                  <a:lnTo>
                    <a:pt x="1062157" y="1874953"/>
                  </a:lnTo>
                  <a:lnTo>
                    <a:pt x="1028285" y="1897404"/>
                  </a:lnTo>
                  <a:lnTo>
                    <a:pt x="993462" y="1917497"/>
                  </a:lnTo>
                  <a:lnTo>
                    <a:pt x="957742" y="1935156"/>
                  </a:lnTo>
                  <a:lnTo>
                    <a:pt x="921182" y="1950307"/>
                  </a:lnTo>
                  <a:lnTo>
                    <a:pt x="883836" y="1962872"/>
                  </a:lnTo>
                  <a:lnTo>
                    <a:pt x="845760" y="1972777"/>
                  </a:lnTo>
                  <a:lnTo>
                    <a:pt x="807011" y="1979946"/>
                  </a:lnTo>
                  <a:lnTo>
                    <a:pt x="767642" y="1984302"/>
                  </a:lnTo>
                  <a:lnTo>
                    <a:pt x="727710" y="1985772"/>
                  </a:lnTo>
                  <a:lnTo>
                    <a:pt x="687782" y="1984302"/>
                  </a:lnTo>
                  <a:lnTo>
                    <a:pt x="648417" y="1979946"/>
                  </a:lnTo>
                  <a:lnTo>
                    <a:pt x="609671" y="1972777"/>
                  </a:lnTo>
                  <a:lnTo>
                    <a:pt x="571598" y="1962872"/>
                  </a:lnTo>
                  <a:lnTo>
                    <a:pt x="534255" y="1950307"/>
                  </a:lnTo>
                  <a:lnTo>
                    <a:pt x="497696" y="1935156"/>
                  </a:lnTo>
                  <a:lnTo>
                    <a:pt x="461978" y="1917497"/>
                  </a:lnTo>
                  <a:lnTo>
                    <a:pt x="427156" y="1897404"/>
                  </a:lnTo>
                  <a:lnTo>
                    <a:pt x="393284" y="1874953"/>
                  </a:lnTo>
                  <a:lnTo>
                    <a:pt x="360420" y="1850220"/>
                  </a:lnTo>
                  <a:lnTo>
                    <a:pt x="328618" y="1823281"/>
                  </a:lnTo>
                  <a:lnTo>
                    <a:pt x="297933" y="1794211"/>
                  </a:lnTo>
                  <a:lnTo>
                    <a:pt x="268422" y="1763086"/>
                  </a:lnTo>
                  <a:lnTo>
                    <a:pt x="240139" y="1729981"/>
                  </a:lnTo>
                  <a:lnTo>
                    <a:pt x="213140" y="1694973"/>
                  </a:lnTo>
                  <a:lnTo>
                    <a:pt x="187482" y="1658137"/>
                  </a:lnTo>
                  <a:lnTo>
                    <a:pt x="163218" y="1619549"/>
                  </a:lnTo>
                  <a:lnTo>
                    <a:pt x="140405" y="1579284"/>
                  </a:lnTo>
                  <a:lnTo>
                    <a:pt x="119098" y="1537418"/>
                  </a:lnTo>
                  <a:lnTo>
                    <a:pt x="99353" y="1494028"/>
                  </a:lnTo>
                  <a:lnTo>
                    <a:pt x="81225" y="1449187"/>
                  </a:lnTo>
                  <a:lnTo>
                    <a:pt x="64770" y="1402973"/>
                  </a:lnTo>
                  <a:lnTo>
                    <a:pt x="50042" y="1355461"/>
                  </a:lnTo>
                  <a:lnTo>
                    <a:pt x="37099" y="1306726"/>
                  </a:lnTo>
                  <a:lnTo>
                    <a:pt x="25994" y="1256844"/>
                  </a:lnTo>
                  <a:lnTo>
                    <a:pt x="16784" y="1205892"/>
                  </a:lnTo>
                  <a:lnTo>
                    <a:pt x="9524" y="1153944"/>
                  </a:lnTo>
                  <a:lnTo>
                    <a:pt x="4270" y="1101077"/>
                  </a:lnTo>
                  <a:lnTo>
                    <a:pt x="1076" y="1047365"/>
                  </a:lnTo>
                  <a:lnTo>
                    <a:pt x="0" y="99288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9188" y="2428868"/>
            <a:ext cx="1127760" cy="14389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60"/>
              </a:spcBef>
            </a:pPr>
            <a:r>
              <a:rPr b="1">
                <a:latin typeface="Carlito"/>
                <a:cs typeface="Carlito"/>
              </a:rPr>
              <a:t>Sabelt</a:t>
            </a:r>
            <a:r>
              <a:rPr b="1" spc="30">
                <a:latin typeface="Carlito"/>
                <a:cs typeface="Carlito"/>
              </a:rPr>
              <a:t> </a:t>
            </a:r>
            <a:r>
              <a:rPr b="1">
                <a:latin typeface="Carlito"/>
                <a:cs typeface="Carlito"/>
              </a:rPr>
              <a:t>El  Hassan  </a:t>
            </a:r>
            <a:r>
              <a:rPr b="1" spc="-5">
                <a:latin typeface="Arial"/>
                <a:cs typeface="Arial"/>
              </a:rPr>
              <a:t>25-17</a:t>
            </a:r>
            <a:endParaRPr>
              <a:latin typeface="Arial"/>
              <a:cs typeface="Arial"/>
            </a:endParaRPr>
          </a:p>
          <a:p>
            <a:pPr marR="77470" algn="ctr">
              <a:lnSpc>
                <a:spcPts val="2810"/>
              </a:lnSpc>
            </a:pPr>
            <a:r>
              <a:rPr b="1" spc="-50">
                <a:latin typeface="Carlito"/>
                <a:cs typeface="Carlito"/>
              </a:rPr>
              <a:t>Year</a:t>
            </a:r>
            <a:endParaRPr>
              <a:latin typeface="Carlito"/>
              <a:cs typeface="Carlito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114</Paragraphs>
  <Slides>32</Slides>
  <Notes>5</Notes>
  <TotalTime>50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4">
      <vt:lpstr>Arial</vt:lpstr>
      <vt:lpstr>Calibri</vt:lpstr>
      <vt:lpstr>Carlito</vt:lpstr>
      <vt:lpstr>Calibri Light</vt:lpstr>
      <vt:lpstr>Garamond</vt:lpstr>
      <vt:lpstr>Arial Black</vt:lpstr>
      <vt:lpstr>Times New Roman</vt:lpstr>
      <vt:lpstr>Tahoma</vt:lpstr>
      <vt:lpstr>Traditional Arabic</vt:lpstr>
      <vt:lpstr>Wingdings 3</vt:lpstr>
      <vt:lpstr>Calibri 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HYA Levels</vt:lpstr>
      <vt:lpstr>PowerPoint Presentation</vt:lpstr>
      <vt:lpstr>The Four Programs</vt:lpstr>
      <vt:lpstr>Services</vt:lpstr>
      <vt:lpstr>PowerPoint Presentation</vt:lpstr>
      <vt:lpstr>Skills</vt:lpstr>
      <vt:lpstr>PowerPoint Presentation</vt:lpstr>
      <vt:lpstr>Physical	Recreation</vt:lpstr>
      <vt:lpstr>PowerPoint Presentation</vt:lpstr>
      <vt:lpstr>Adventurous Journey</vt:lpstr>
      <vt:lpstr>PowerPoint Presentation</vt:lpstr>
      <vt:lpstr>Residential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Agriculture &amp; Food</vt:lpstr>
      <vt:lpstr>Contribution to the community </vt:lpstr>
      <vt:lpstr>Thank You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dc:creator>Lina Abaza</dc:creator>
  <cp:lastModifiedBy>HigherAdmin</cp:lastModifiedBy>
  <cp:revision>10</cp:revision>
  <dcterms:created xsi:type="dcterms:W3CDTF">2021-07-16T17:47:06Z</dcterms:created>
  <dcterms:modified xsi:type="dcterms:W3CDTF">2021-11-24T09:06:03Z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2021-07-04T00:00:00Z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2021-07-16T00:00:00Z</vt:filetime>
  </property>
</Properties>
</file>